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emf" ContentType="image/x-emf"/>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6" r:id="rId2"/>
    <p:sldId id="258" r:id="rId3"/>
    <p:sldId id="259" r:id="rId4"/>
    <p:sldId id="261" r:id="rId5"/>
    <p:sldId id="278" r:id="rId6"/>
    <p:sldId id="262" r:id="rId7"/>
    <p:sldId id="286" r:id="rId8"/>
    <p:sldId id="279" r:id="rId9"/>
    <p:sldId id="280" r:id="rId10"/>
    <p:sldId id="282" r:id="rId11"/>
    <p:sldId id="288" r:id="rId12"/>
    <p:sldId id="290" r:id="rId13"/>
    <p:sldId id="294" r:id="rId14"/>
    <p:sldId id="296" r:id="rId15"/>
    <p:sldId id="265" r:id="rId16"/>
    <p:sldId id="300" r:id="rId17"/>
    <p:sldId id="266" r:id="rId18"/>
    <p:sldId id="283" r:id="rId19"/>
    <p:sldId id="269" r:id="rId20"/>
    <p:sldId id="264" r:id="rId21"/>
    <p:sldId id="281" r:id="rId22"/>
    <p:sldId id="297" r:id="rId23"/>
    <p:sldId id="301" r:id="rId24"/>
    <p:sldId id="267" r:id="rId25"/>
    <p:sldId id="268" r:id="rId26"/>
    <p:sldId id="312" r:id="rId27"/>
    <p:sldId id="302" r:id="rId28"/>
    <p:sldId id="309" r:id="rId29"/>
    <p:sldId id="305" r:id="rId30"/>
    <p:sldId id="310" r:id="rId31"/>
    <p:sldId id="304" r:id="rId32"/>
    <p:sldId id="308" r:id="rId33"/>
    <p:sldId id="307" r:id="rId34"/>
    <p:sldId id="303" r:id="rId35"/>
    <p:sldId id="306" r:id="rId36"/>
    <p:sldId id="311" r:id="rId37"/>
    <p:sldId id="313" r:id="rId38"/>
    <p:sldId id="284" r:id="rId39"/>
    <p:sldId id="292" r:id="rId40"/>
    <p:sldId id="291" r:id="rId41"/>
    <p:sldId id="260" r:id="rId42"/>
    <p:sldId id="257" r:id="rId43"/>
    <p:sldId id="271" r:id="rId44"/>
    <p:sldId id="272" r:id="rId45"/>
    <p:sldId id="275" r:id="rId46"/>
    <p:sldId id="289" r:id="rId47"/>
    <p:sldId id="274" r:id="rId48"/>
    <p:sldId id="277" r:id="rId49"/>
    <p:sldId id="276" r:id="rId50"/>
    <p:sldId id="285" r:id="rId51"/>
    <p:sldId id="270" r:id="rId52"/>
    <p:sldId id="314" r:id="rId53"/>
    <p:sldId id="315" r:id="rId54"/>
    <p:sldId id="273" r:id="rId55"/>
    <p:sldId id="299" r:id="rId56"/>
    <p:sldId id="287" r:id="rId57"/>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18" autoAdjust="0"/>
    <p:restoredTop sz="94639" autoAdjust="0"/>
  </p:normalViewPr>
  <p:slideViewPr>
    <p:cSldViewPr>
      <p:cViewPr>
        <p:scale>
          <a:sx n="60" d="100"/>
          <a:sy n="60" d="100"/>
        </p:scale>
        <p:origin x="-99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984" y="66"/>
      </p:cViewPr>
      <p:guideLst>
        <p:guide orient="horz" pos="2924"/>
        <p:guide pos="220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a:defRPr sz="1200"/>
            </a:lvl1pPr>
          </a:lstStyle>
          <a:p>
            <a:endParaRPr lang="en-CA"/>
          </a:p>
        </p:txBody>
      </p:sp>
      <p:sp>
        <p:nvSpPr>
          <p:cNvPr id="3" name="Date Placeholder 2"/>
          <p:cNvSpPr>
            <a:spLocks noGrp="1"/>
          </p:cNvSpPr>
          <p:nvPr>
            <p:ph type="dt" sz="quarter" idx="1"/>
          </p:nvPr>
        </p:nvSpPr>
        <p:spPr>
          <a:xfrm>
            <a:off x="3956551" y="1"/>
            <a:ext cx="3026833" cy="464185"/>
          </a:xfrm>
          <a:prstGeom prst="rect">
            <a:avLst/>
          </a:prstGeom>
        </p:spPr>
        <p:txBody>
          <a:bodyPr vert="horz" lIns="92948" tIns="46474" rIns="92948" bIns="46474" rtlCol="0"/>
          <a:lstStyle>
            <a:lvl1pPr algn="r">
              <a:defRPr sz="1200"/>
            </a:lvl1pPr>
          </a:lstStyle>
          <a:p>
            <a:fld id="{D15BEBFC-1797-4BF5-B114-3B14C2805B22}" type="datetimeFigureOut">
              <a:rPr lang="en-CA" smtClean="0"/>
              <a:pPr/>
              <a:t>2013-09-18</a:t>
            </a:fld>
            <a:endParaRPr lang="en-CA"/>
          </a:p>
        </p:txBody>
      </p:sp>
      <p:sp>
        <p:nvSpPr>
          <p:cNvPr id="4" name="Footer Placeholder 3"/>
          <p:cNvSpPr>
            <a:spLocks noGrp="1"/>
          </p:cNvSpPr>
          <p:nvPr>
            <p:ph type="ftr" sz="quarter" idx="2"/>
          </p:nvPr>
        </p:nvSpPr>
        <p:spPr>
          <a:xfrm>
            <a:off x="0" y="8817904"/>
            <a:ext cx="3026833" cy="464185"/>
          </a:xfrm>
          <a:prstGeom prst="rect">
            <a:avLst/>
          </a:prstGeom>
        </p:spPr>
        <p:txBody>
          <a:bodyPr vert="horz" lIns="92948" tIns="46474" rIns="92948" bIns="46474" rtlCol="0" anchor="b"/>
          <a:lstStyle>
            <a:lvl1pPr algn="l">
              <a:defRPr sz="1200"/>
            </a:lvl1pPr>
          </a:lstStyle>
          <a:p>
            <a:endParaRPr lang="en-CA"/>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948" tIns="46474" rIns="92948" bIns="46474" rtlCol="0" anchor="b"/>
          <a:lstStyle>
            <a:lvl1pPr algn="r">
              <a:defRPr sz="1200"/>
            </a:lvl1pPr>
          </a:lstStyle>
          <a:p>
            <a:fld id="{E3461777-FA0B-40C7-8664-3A48F5E5D7F4}"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a:defRPr sz="1200"/>
            </a:lvl1pPr>
          </a:lstStyle>
          <a:p>
            <a:endParaRPr lang="en-CA"/>
          </a:p>
        </p:txBody>
      </p:sp>
      <p:sp>
        <p:nvSpPr>
          <p:cNvPr id="3" name="Date Placeholder 2"/>
          <p:cNvSpPr>
            <a:spLocks noGrp="1"/>
          </p:cNvSpPr>
          <p:nvPr>
            <p:ph type="dt" idx="1"/>
          </p:nvPr>
        </p:nvSpPr>
        <p:spPr>
          <a:xfrm>
            <a:off x="3956551" y="1"/>
            <a:ext cx="3026833" cy="464185"/>
          </a:xfrm>
          <a:prstGeom prst="rect">
            <a:avLst/>
          </a:prstGeom>
        </p:spPr>
        <p:txBody>
          <a:bodyPr vert="horz" lIns="92948" tIns="46474" rIns="92948" bIns="46474" rtlCol="0"/>
          <a:lstStyle>
            <a:lvl1pPr algn="r">
              <a:defRPr sz="1200"/>
            </a:lvl1pPr>
          </a:lstStyle>
          <a:p>
            <a:fld id="{E22190E2-5FBA-423C-BDFA-A96B18960F95}" type="datetimeFigureOut">
              <a:rPr lang="en-CA" smtClean="0"/>
              <a:pPr/>
              <a:t>2013-09-18</a:t>
            </a:fld>
            <a:endParaRPr lang="en-CA"/>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48" tIns="46474" rIns="92948" bIns="46474" rtlCol="0" anchor="ctr"/>
          <a:lstStyle/>
          <a:p>
            <a:endParaRPr lang="en-CA"/>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48" tIns="46474" rIns="92948" bIns="4647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17904"/>
            <a:ext cx="3026833" cy="464185"/>
          </a:xfrm>
          <a:prstGeom prst="rect">
            <a:avLst/>
          </a:prstGeom>
        </p:spPr>
        <p:txBody>
          <a:bodyPr vert="horz" lIns="92948" tIns="46474" rIns="92948" bIns="46474" rtlCol="0" anchor="b"/>
          <a:lstStyle>
            <a:lvl1pPr algn="l">
              <a:defRPr sz="1200"/>
            </a:lvl1pPr>
          </a:lstStyle>
          <a:p>
            <a:endParaRPr lang="en-CA"/>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48" tIns="46474" rIns="92948" bIns="46474" rtlCol="0" anchor="b"/>
          <a:lstStyle>
            <a:lvl1pPr algn="r">
              <a:defRPr sz="1200"/>
            </a:lvl1pPr>
          </a:lstStyle>
          <a:p>
            <a:fld id="{F225713A-D77E-4336-AC5C-E5146A517552}"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225713A-D77E-4336-AC5C-E5146A517552}"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CA" dirty="0" smtClean="0"/>
              <a:t>This project  started with the 2009 SDP., where the main theme was the need for a MU Level Planning Framework.  Numerous Board reports called for the same and for MU level goals and objectives; and more recently the AG’s Audit found a lack of clear management objectives for timber.  And we started addressing  these recommendations in the Type 4 Strategies.</a:t>
            </a:r>
          </a:p>
          <a:p>
            <a:pPr>
              <a:spcBef>
                <a:spcPct val="0"/>
              </a:spcBef>
            </a:pPr>
            <a:endParaRPr lang="en-CA" dirty="0" smtClean="0"/>
          </a:p>
          <a:p>
            <a:pPr>
              <a:spcBef>
                <a:spcPct val="0"/>
              </a:spcBef>
            </a:pPr>
            <a:r>
              <a:rPr lang="en-CA" dirty="0" smtClean="0"/>
              <a:t>We’ve also incorporated as much about other existing strategies as possible  and any specific water related, range, habitat, and  the type 4s  point to, and include links to strategies and describe how  climate change  and the management of fire risk can be addressed through implementing the strategies.  </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D8879B-6B67-4E82-9CD6-5CB8AD1970AC}" type="slidenum">
              <a:rPr lang="en-CA"/>
              <a:pPr fontAlgn="base">
                <a:spcBef>
                  <a:spcPct val="0"/>
                </a:spcBef>
                <a:spcAft>
                  <a:spcPct val="0"/>
                </a:spcAft>
                <a:defRPr/>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marL="172867" indent="-172867">
              <a:spcBef>
                <a:spcPct val="0"/>
              </a:spcBef>
              <a:buFontTx/>
              <a:buChar char="•"/>
            </a:pPr>
            <a:r>
              <a:rPr lang="en-CA" dirty="0" smtClean="0"/>
              <a:t>Although a key  objective is filling mid term timber supply, its not the only objective, also assessing habitat supply,  and the impacts on range/forage,  hydrology,  wildlife,  and fire risk.  </a:t>
            </a:r>
          </a:p>
          <a:p>
            <a:pPr marL="172867" indent="-172867">
              <a:spcBef>
                <a:spcPct val="0"/>
              </a:spcBef>
              <a:buFontTx/>
              <a:buChar char="•"/>
            </a:pPr>
            <a:endParaRPr lang="en-CA" dirty="0" smtClean="0"/>
          </a:p>
          <a:p>
            <a:pPr marL="172867" indent="-172867">
              <a:spcBef>
                <a:spcPct val="0"/>
              </a:spcBef>
              <a:buFontTx/>
              <a:buChar char="•"/>
            </a:pPr>
            <a:r>
              <a:rPr lang="en-CA" dirty="0" smtClean="0"/>
              <a:t>We want to produce products that will support the implementation of the type 4s</a:t>
            </a:r>
          </a:p>
          <a:p>
            <a:pPr marL="172867" indent="-172867">
              <a:spcBef>
                <a:spcPct val="0"/>
              </a:spcBef>
              <a:buFontTx/>
              <a:buChar char="•"/>
            </a:pPr>
            <a:endParaRPr lang="en-CA" dirty="0" smtClean="0"/>
          </a:p>
          <a:p>
            <a:pPr marL="172867" indent="-172867">
              <a:spcBef>
                <a:spcPct val="0"/>
              </a:spcBef>
              <a:buFontTx/>
              <a:buChar char="•"/>
            </a:pPr>
            <a:r>
              <a:rPr lang="en-CA" dirty="0" smtClean="0"/>
              <a:t>The reports include indicators to show the impacts of the scenarios on other resource values.</a:t>
            </a:r>
          </a:p>
          <a:p>
            <a:pPr marL="172867" indent="-172867">
              <a:spcBef>
                <a:spcPct val="0"/>
              </a:spcBef>
              <a:buFontTx/>
              <a:buChar char="•"/>
            </a:pPr>
            <a:endParaRPr lang="en-CA" dirty="0" smtClean="0"/>
          </a:p>
          <a:p>
            <a:pPr marL="172867" indent="-172867">
              <a:spcBef>
                <a:spcPct val="0"/>
              </a:spcBef>
              <a:buFontTx/>
              <a:buChar char="•"/>
            </a:pPr>
            <a:r>
              <a:rPr lang="en-CA" dirty="0" smtClean="0"/>
              <a:t>And to rationalize funding requests.</a:t>
            </a:r>
          </a:p>
          <a:p>
            <a:pPr marL="172867" indent="-172867">
              <a:spcBef>
                <a:spcPct val="0"/>
              </a:spcBef>
              <a:buFontTx/>
              <a:buChar char="•"/>
            </a:pPr>
            <a:endParaRPr lang="en-CA" dirty="0" smtClean="0"/>
          </a:p>
          <a:p>
            <a:pPr marL="172867" indent="-172867">
              <a:spcBef>
                <a:spcPct val="0"/>
              </a:spcBef>
              <a:buFontTx/>
              <a:buChar char="•"/>
            </a:pPr>
            <a:endParaRPr lang="en-CA" dirty="0" smtClean="0"/>
          </a:p>
          <a:p>
            <a:pPr marL="172867" indent="-172867">
              <a:spcBef>
                <a:spcPct val="0"/>
              </a:spcBef>
              <a:buFontTx/>
              <a:buChar char="•"/>
            </a:pPr>
            <a:r>
              <a:rPr lang="en-CA" dirty="0" smtClean="0"/>
              <a:t>There have been instances in most of the TSAs where  after the completion of the modelling and analysis, there are issues  indentified that could and should be revisited and possibly changed.  There will always be new issues and  hopefully better information to help address these issues.  This is part of the SFM planning process.  We need to keep challenging he assumptions and revising them when newer , better information becomes available.</a:t>
            </a:r>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3879A1-D2EA-4D01-9949-3E24A1D62CA6}" type="slidenum">
              <a:rPr lang="en-CA"/>
              <a:pPr fontAlgn="base">
                <a:spcBef>
                  <a:spcPct val="0"/>
                </a:spcBef>
                <a:spcAft>
                  <a:spcPct val="0"/>
                </a:spcAft>
                <a:defRPr/>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TextEdit="1"/>
          </p:cNvSpPr>
          <p:nvPr>
            <p:ph type="sldImg"/>
          </p:nvPr>
        </p:nvSpPr>
        <p:spPr bwMode="auto">
          <a:noFill/>
          <a:ln>
            <a:solidFill>
              <a:srgbClr val="000000"/>
            </a:solidFill>
            <a:miter lim="800000"/>
            <a:headEnd/>
            <a:tailEnd/>
          </a:ln>
        </p:spPr>
      </p:sp>
      <p:sp>
        <p:nvSpPr>
          <p:cNvPr id="134147"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Sit Analysis – describes the general situation in the TSA</a:t>
            </a:r>
          </a:p>
          <a:p>
            <a:endParaRPr lang="en-US" dirty="0" smtClean="0"/>
          </a:p>
          <a:p>
            <a:r>
              <a:rPr lang="en-US" dirty="0" smtClean="0"/>
              <a:t>Data Package – describes the input data, information and assumptions.</a:t>
            </a:r>
          </a:p>
          <a:p>
            <a:endParaRPr lang="en-US" dirty="0" smtClean="0"/>
          </a:p>
          <a:p>
            <a:r>
              <a:rPr lang="en-US" dirty="0" smtClean="0"/>
              <a:t>The Base Case completes half of the modeling and analysis report which also describes the silviculture scenario modeling output and rationale for the preferred silviculture strategy</a:t>
            </a:r>
          </a:p>
          <a:p>
            <a:endParaRPr lang="en-US" dirty="0" smtClean="0"/>
          </a:p>
          <a:p>
            <a:r>
              <a:rPr lang="en-US" dirty="0" smtClean="0"/>
              <a:t>The Silviculture Strategy  - provides direction for a TSA-level silviculture strategy considering input from stakeholders, experts, and the forest estate </a:t>
            </a:r>
            <a:r>
              <a:rPr lang="en-US" dirty="0" err="1" smtClean="0"/>
              <a:t>modelling</a:t>
            </a:r>
            <a:endParaRPr lang="en-US" dirty="0" smtClean="0"/>
          </a:p>
          <a:p>
            <a:endParaRPr lang="en-US" dirty="0" smtClean="0"/>
          </a:p>
          <a:p>
            <a:endParaRPr lang="en-US" dirty="0" smtClean="0"/>
          </a:p>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The OK TSA project website included a mapping product to display the spatial outputs.</a:t>
            </a:r>
          </a:p>
          <a:p>
            <a:pPr eaLnBrk="1" hangingPunct="1">
              <a:spcBef>
                <a:spcPct val="0"/>
              </a:spcBef>
            </a:pPr>
            <a:r>
              <a:rPr lang="en-CA" dirty="0" smtClean="0"/>
              <a:t>The Quesnel tactical plan was  posted  to an </a:t>
            </a:r>
            <a:r>
              <a:rPr lang="en-CA" dirty="0" err="1" smtClean="0"/>
              <a:t>ArcServer</a:t>
            </a:r>
            <a:r>
              <a:rPr lang="en-CA" dirty="0" smtClean="0"/>
              <a:t> – hosted by RPB.  These were both practical means of sharing the deliverable.  </a:t>
            </a:r>
          </a:p>
          <a:p>
            <a:pPr eaLnBrk="1" hangingPunct="1">
              <a:spcBef>
                <a:spcPct val="0"/>
              </a:spcBef>
            </a:pPr>
            <a:endParaRPr lang="en-CA" b="1" u="sng" dirty="0" smtClean="0"/>
          </a:p>
          <a:p>
            <a:pPr eaLnBrk="1" hangingPunct="1">
              <a:spcBef>
                <a:spcPct val="0"/>
              </a:spcBef>
            </a:pPr>
            <a:r>
              <a:rPr lang="en-CA" dirty="0" smtClean="0"/>
              <a:t>This spatial outputs for the treatments include</a:t>
            </a:r>
          </a:p>
          <a:p>
            <a:pPr eaLnBrk="1" hangingPunct="1">
              <a:spcBef>
                <a:spcPct val="0"/>
              </a:spcBef>
            </a:pPr>
            <a:r>
              <a:rPr lang="en-CA" b="1" u="sng" dirty="0" smtClean="0"/>
              <a:t>Eligible Stands</a:t>
            </a:r>
            <a:r>
              <a:rPr lang="en-CA" dirty="0" smtClean="0"/>
              <a:t> = Candidate blocks identified by model</a:t>
            </a:r>
          </a:p>
          <a:p>
            <a:pPr eaLnBrk="1" hangingPunct="1">
              <a:spcBef>
                <a:spcPct val="0"/>
              </a:spcBef>
            </a:pPr>
            <a:r>
              <a:rPr lang="en-CA" dirty="0" smtClean="0"/>
              <a:t>AND</a:t>
            </a:r>
          </a:p>
          <a:p>
            <a:pPr eaLnBrk="1" hangingPunct="1">
              <a:spcBef>
                <a:spcPct val="0"/>
              </a:spcBef>
            </a:pPr>
            <a:r>
              <a:rPr lang="en-CA" b="1" u="sng" dirty="0" smtClean="0"/>
              <a:t>Priority Stands</a:t>
            </a:r>
            <a:r>
              <a:rPr lang="en-CA" dirty="0" smtClean="0"/>
              <a:t> = Candidate blocks scheduled in the model.</a:t>
            </a:r>
          </a:p>
          <a:p>
            <a:pPr eaLnBrk="1" hangingPunct="1">
              <a:spcBef>
                <a:spcPct val="0"/>
              </a:spcBef>
            </a:pPr>
            <a:endParaRPr lang="en-CA" dirty="0" smtClean="0"/>
          </a:p>
          <a:p>
            <a:pPr eaLnBrk="1" hangingPunct="1">
              <a:spcBef>
                <a:spcPct val="0"/>
              </a:spcBef>
            </a:pPr>
            <a:r>
              <a:rPr lang="en-CA" dirty="0" smtClean="0"/>
              <a:t>Now the intent is not to blindly follow the models output and  consider only these priority stands for treatments.  There will be some “massaging” of the eligible and priority  stands into the AOP.  </a:t>
            </a:r>
          </a:p>
          <a:p>
            <a:pPr eaLnBrk="1" hangingPunct="1">
              <a:spcBef>
                <a:spcPct val="0"/>
              </a:spcBef>
            </a:pPr>
            <a:endParaRPr lang="en-CA" dirty="0" smtClean="0"/>
          </a:p>
          <a:p>
            <a:pPr eaLnBrk="1" hangingPunct="1">
              <a:spcBef>
                <a:spcPct val="0"/>
              </a:spcBef>
            </a:pPr>
            <a:endParaRPr lang="en-CA" dirty="0"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C59053-7AB8-4F41-B3B4-046F1F7D4318}" type="slidenum">
              <a:rPr lang="en-CA"/>
              <a:pPr fontAlgn="base">
                <a:spcBef>
                  <a:spcPct val="0"/>
                </a:spcBef>
                <a:spcAft>
                  <a:spcPct val="0"/>
                </a:spcAft>
                <a:defRPr/>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p:spPr>
      </p:sp>
      <p:sp>
        <p:nvSpPr>
          <p:cNvPr id="99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There a 3 opportunities to improve the mid term.  </a:t>
            </a:r>
          </a:p>
          <a:p>
            <a:pPr eaLnBrk="1" hangingPunct="1">
              <a:spcBef>
                <a:spcPct val="0"/>
              </a:spcBef>
            </a:pPr>
            <a:r>
              <a:rPr lang="en-CA" dirty="0" smtClean="0"/>
              <a:t>A -  defer harvesting in the short term (</a:t>
            </a:r>
            <a:r>
              <a:rPr lang="en-CA" dirty="0" err="1" smtClean="0"/>
              <a:t>eg</a:t>
            </a:r>
            <a:r>
              <a:rPr lang="en-CA" dirty="0" smtClean="0"/>
              <a:t> avoid salvaging stands that have sufficient green volume)</a:t>
            </a:r>
          </a:p>
          <a:p>
            <a:pPr eaLnBrk="1" hangingPunct="1">
              <a:spcBef>
                <a:spcPct val="0"/>
              </a:spcBef>
            </a:pPr>
            <a:r>
              <a:rPr lang="en-CA" dirty="0" smtClean="0"/>
              <a:t>B – increasing the yields of existing immature stands (40 -60 yrs) (single late rotation </a:t>
            </a:r>
            <a:r>
              <a:rPr lang="en-CA" dirty="0" err="1" smtClean="0"/>
              <a:t>fert</a:t>
            </a:r>
            <a:r>
              <a:rPr lang="en-CA" dirty="0" smtClean="0"/>
              <a:t>)</a:t>
            </a:r>
          </a:p>
          <a:p>
            <a:pPr eaLnBrk="1" hangingPunct="1">
              <a:spcBef>
                <a:spcPct val="0"/>
              </a:spcBef>
            </a:pPr>
            <a:r>
              <a:rPr lang="en-CA" dirty="0" smtClean="0"/>
              <a:t>C – shifting available volume from the transition period by increasing the volume on young stands with current ages between 10-40 years old (CT, multiple </a:t>
            </a:r>
            <a:r>
              <a:rPr lang="en-CA" dirty="0" err="1" smtClean="0"/>
              <a:t>ferts</a:t>
            </a:r>
            <a:r>
              <a:rPr lang="en-CA" dirty="0" smtClean="0"/>
              <a:t>)</a:t>
            </a:r>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00491C-895B-49EE-A12F-DE9CDDAF2328}" type="slidenum">
              <a:rPr lang="en-CA"/>
              <a:pPr fontAlgn="base">
                <a:spcBef>
                  <a:spcPct val="0"/>
                </a:spcBef>
                <a:spcAft>
                  <a:spcPct val="0"/>
                </a:spcAft>
                <a:defRPr/>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Part of the Situational Analysis  is identify issues  in  each of the  TSAs.  </a:t>
            </a:r>
          </a:p>
          <a:p>
            <a:endParaRPr lang="en-CA" dirty="0" smtClean="0"/>
          </a:p>
          <a:p>
            <a:r>
              <a:rPr lang="en-CA" dirty="0" smtClean="0"/>
              <a:t>There were similarities, and therefore we looked at standardizing  the key assumptions that  go into the model.  </a:t>
            </a:r>
          </a:p>
          <a:p>
            <a:endParaRPr lang="en-CA" dirty="0" smtClean="0"/>
          </a:p>
          <a:p>
            <a:r>
              <a:rPr lang="en-CA" dirty="0" smtClean="0"/>
              <a:t>The where, what and how we harvest has a significant impact on harvest flow .  Some of the harvest criteria that were examined are MHA, Shelf life, </a:t>
            </a:r>
            <a:r>
              <a:rPr lang="en-CA" dirty="0" err="1" smtClean="0"/>
              <a:t>understorey</a:t>
            </a:r>
            <a:r>
              <a:rPr lang="en-CA" dirty="0" smtClean="0"/>
              <a:t> regeneration, what stand types are being harvested and geographic location.</a:t>
            </a:r>
          </a:p>
          <a:p>
            <a:endParaRPr lang="en-CA" dirty="0" smtClean="0"/>
          </a:p>
          <a:p>
            <a:r>
              <a:rPr lang="en-CA" dirty="0" smtClean="0"/>
              <a:t>Others include</a:t>
            </a:r>
          </a:p>
          <a:p>
            <a:r>
              <a:rPr lang="en-CA" dirty="0" smtClean="0"/>
              <a:t>- cable </a:t>
            </a:r>
            <a:r>
              <a:rPr lang="en-CA" dirty="0" err="1" smtClean="0"/>
              <a:t>vs</a:t>
            </a:r>
            <a:r>
              <a:rPr lang="en-CA" dirty="0" smtClean="0"/>
              <a:t> traditional grounds, in some TSA an increasing portion of the harvesting will be cable – but this will increase costs;  </a:t>
            </a:r>
          </a:p>
        </p:txBody>
      </p:sp>
      <p:sp>
        <p:nvSpPr>
          <p:cNvPr id="4" name="Slide Number Placeholder 3"/>
          <p:cNvSpPr>
            <a:spLocks noGrp="1"/>
          </p:cNvSpPr>
          <p:nvPr>
            <p:ph type="sldNum" sz="quarter" idx="10"/>
          </p:nvPr>
        </p:nvSpPr>
        <p:spPr/>
        <p:txBody>
          <a:bodyPr/>
          <a:lstStyle/>
          <a:p>
            <a:fld id="{F225713A-D77E-4336-AC5C-E5146A517552}"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normAutofit fontScale="92500" lnSpcReduction="10000"/>
          </a:bodyPr>
          <a:lstStyle/>
          <a:p>
            <a:pPr defTabSz="929353">
              <a:spcBef>
                <a:spcPct val="0"/>
              </a:spcBef>
              <a:buFontTx/>
              <a:buChar char="•"/>
            </a:pPr>
            <a:endParaRPr lang="en-US" dirty="0" smtClean="0"/>
          </a:p>
          <a:p>
            <a:pPr defTabSz="929353">
              <a:spcBef>
                <a:spcPct val="0"/>
              </a:spcBef>
              <a:buFontTx/>
              <a:buChar char="•"/>
            </a:pPr>
            <a:r>
              <a:rPr lang="en-US" dirty="0" smtClean="0"/>
              <a:t>TSR / Mid Term Analysis assumed all dead pine was </a:t>
            </a:r>
            <a:r>
              <a:rPr lang="en-US" dirty="0" err="1" smtClean="0"/>
              <a:t>merch</a:t>
            </a:r>
            <a:r>
              <a:rPr lang="en-US" dirty="0" smtClean="0"/>
              <a:t> for 20 years (this will vary by TSA), from when it was killed, then completely removed</a:t>
            </a:r>
          </a:p>
          <a:p>
            <a:pPr defTabSz="929353">
              <a:spcBef>
                <a:spcPct val="0"/>
              </a:spcBef>
              <a:buFontTx/>
              <a:buChar char="•"/>
            </a:pPr>
            <a:r>
              <a:rPr lang="en-CA" dirty="0" smtClean="0"/>
              <a:t>Combined with the min </a:t>
            </a:r>
            <a:r>
              <a:rPr lang="en-CA" dirty="0" err="1" smtClean="0"/>
              <a:t>vol</a:t>
            </a:r>
            <a:r>
              <a:rPr lang="en-CA" dirty="0" smtClean="0"/>
              <a:t>  per ha  this allows significantly more MPB-impacted stands to be salvaged in the Midterm Analysis – leading to more short term volume and more long term </a:t>
            </a:r>
            <a:r>
              <a:rPr lang="en-CA" dirty="0" err="1" smtClean="0"/>
              <a:t>landbase</a:t>
            </a:r>
            <a:r>
              <a:rPr lang="en-CA" dirty="0" smtClean="0"/>
              <a:t> in active timber production. </a:t>
            </a:r>
          </a:p>
          <a:p>
            <a:pPr defTabSz="929353">
              <a:spcBef>
                <a:spcPct val="0"/>
              </a:spcBef>
              <a:buFontTx/>
              <a:buChar char="•"/>
            </a:pPr>
            <a:r>
              <a:rPr lang="en-CA" dirty="0" smtClean="0"/>
              <a:t>In contrast, the T4 analysis assumed a declining, straight-line shelf life curve to depict pine degeneration  </a:t>
            </a:r>
            <a:r>
              <a:rPr lang="en-CA" dirty="0" err="1" smtClean="0"/>
              <a:t>eg</a:t>
            </a:r>
            <a:r>
              <a:rPr lang="en-CA" dirty="0" smtClean="0"/>
              <a:t> 50% available at year=7.5, and 0% available at year=15). </a:t>
            </a:r>
          </a:p>
          <a:p>
            <a:pPr defTabSz="929353">
              <a:spcBef>
                <a:spcPct val="0"/>
              </a:spcBef>
              <a:buFontTx/>
              <a:buChar char="•"/>
            </a:pPr>
            <a:r>
              <a:rPr lang="en-CA" dirty="0" smtClean="0"/>
              <a:t>The model ( for WL) started at year=5 (calendar year=2011) along the shelf-life curve for many stands, which meant that 33% of the MPB-killed volume was already non-merchantable, while the Mid-Term Analysis assumed all this volume was fully available. </a:t>
            </a:r>
          </a:p>
          <a:p>
            <a:pPr defTabSz="929353">
              <a:spcBef>
                <a:spcPct val="0"/>
              </a:spcBef>
              <a:buFontTx/>
              <a:buChar char="•"/>
            </a:pPr>
            <a:r>
              <a:rPr lang="en-CA" dirty="0" smtClean="0"/>
              <a:t>The trend continues once modelling begins as volume continues to fall away in the current model while the Midterm Analysis continues to have access to all of the dead pine volume. </a:t>
            </a:r>
          </a:p>
          <a:p>
            <a:pPr defTabSz="929353">
              <a:spcBef>
                <a:spcPct val="0"/>
              </a:spcBef>
              <a:buFontTx/>
              <a:buChar char="•"/>
            </a:pPr>
            <a:endParaRPr lang="en-CA" dirty="0" smtClean="0"/>
          </a:p>
          <a:p>
            <a:pPr defTabSz="929353">
              <a:spcBef>
                <a:spcPct val="0"/>
              </a:spcBef>
            </a:pPr>
            <a:r>
              <a:rPr lang="en-US" dirty="0" smtClean="0"/>
              <a:t>Four key assumptions related to MPB Impacts:</a:t>
            </a:r>
          </a:p>
          <a:p>
            <a:pPr defTabSz="929353">
              <a:spcBef>
                <a:spcPct val="0"/>
              </a:spcBef>
              <a:buFontTx/>
              <a:buChar char="•"/>
            </a:pPr>
            <a:r>
              <a:rPr lang="en-US" dirty="0" smtClean="0"/>
              <a:t>Mortality (percent and YOD) from VRI (estimated based on overview flights and BC MPB model) </a:t>
            </a:r>
          </a:p>
          <a:p>
            <a:pPr marL="628027" lvl="1" indent="-171280" defTabSz="929353">
              <a:spcBef>
                <a:spcPct val="0"/>
              </a:spcBef>
              <a:buFontTx/>
              <a:buChar char="•"/>
            </a:pPr>
            <a:r>
              <a:rPr lang="en-US" dirty="0" smtClean="0"/>
              <a:t>Note: used to calculate yields for remaining live </a:t>
            </a:r>
            <a:r>
              <a:rPr lang="en-US" dirty="0" err="1" smtClean="0"/>
              <a:t>overstory</a:t>
            </a:r>
            <a:r>
              <a:rPr lang="en-US" dirty="0" smtClean="0"/>
              <a:t> (All stands &gt;=60yrs)</a:t>
            </a:r>
          </a:p>
          <a:p>
            <a:pPr defTabSz="929353">
              <a:spcBef>
                <a:spcPct val="0"/>
              </a:spcBef>
              <a:buFontTx/>
              <a:buChar char="•"/>
            </a:pPr>
            <a:r>
              <a:rPr lang="en-US" dirty="0" smtClean="0"/>
              <a:t>Shelf life</a:t>
            </a:r>
          </a:p>
          <a:p>
            <a:pPr defTabSz="929353">
              <a:spcBef>
                <a:spcPct val="0"/>
              </a:spcBef>
              <a:buFontTx/>
              <a:buChar char="•"/>
            </a:pPr>
            <a:r>
              <a:rPr lang="en-US" dirty="0" smtClean="0"/>
              <a:t>Understory regeneration</a:t>
            </a:r>
          </a:p>
          <a:p>
            <a:pPr defTabSz="929353">
              <a:spcBef>
                <a:spcPct val="0"/>
              </a:spcBef>
              <a:buFontTx/>
              <a:buChar char="•"/>
            </a:pPr>
            <a:r>
              <a:rPr lang="en-US" dirty="0" smtClean="0"/>
              <a:t>Young pine mortality</a:t>
            </a:r>
          </a:p>
          <a:p>
            <a:pPr defTabSz="929353">
              <a:spcBef>
                <a:spcPct val="0"/>
              </a:spcBef>
              <a:buFontTx/>
              <a:buChar char="•"/>
            </a:pPr>
            <a:endParaRPr lang="en-US" dirty="0" smtClean="0"/>
          </a:p>
          <a:p>
            <a:pPr defTabSz="929353">
              <a:spcBef>
                <a:spcPct val="0"/>
              </a:spcBef>
            </a:pPr>
            <a:r>
              <a:rPr lang="en-US" dirty="0" smtClean="0"/>
              <a:t>Shelf life assumes:</a:t>
            </a:r>
          </a:p>
          <a:p>
            <a:pPr defTabSz="929353">
              <a:spcBef>
                <a:spcPct val="0"/>
              </a:spcBef>
              <a:buFontTx/>
              <a:buChar char="•"/>
            </a:pPr>
            <a:r>
              <a:rPr lang="en-US" dirty="0" smtClean="0"/>
              <a:t>Applied to stands &gt;=60 yrs old with &gt;=60% mortality</a:t>
            </a:r>
          </a:p>
          <a:p>
            <a:pPr defTabSz="929353">
              <a:spcBef>
                <a:spcPct val="0"/>
              </a:spcBef>
              <a:buFontTx/>
              <a:buChar char="•"/>
            </a:pPr>
            <a:r>
              <a:rPr lang="en-US" dirty="0" smtClean="0"/>
              <a:t>Only 52% of the attacked pine volume (</a:t>
            </a:r>
            <a:r>
              <a:rPr lang="en-US" dirty="0" err="1" smtClean="0"/>
              <a:t>merch</a:t>
            </a:r>
            <a:r>
              <a:rPr lang="en-US" dirty="0" smtClean="0"/>
              <a:t>) is available at the start of the model (YOD 2004). </a:t>
            </a:r>
          </a:p>
          <a:p>
            <a:pPr defTabSz="929353">
              <a:spcBef>
                <a:spcPct val="0"/>
              </a:spcBef>
              <a:buFontTx/>
              <a:buChar char="•"/>
            </a:pPr>
            <a:r>
              <a:rPr lang="en-US" dirty="0" smtClean="0"/>
              <a:t>No attacked pine volume is available after 2021 (YOD 2007)</a:t>
            </a:r>
          </a:p>
          <a:p>
            <a:pPr defTabSz="929353">
              <a:spcBef>
                <a:spcPct val="0"/>
              </a:spcBef>
              <a:buFontTx/>
              <a:buChar char="•"/>
            </a:pPr>
            <a:endParaRPr lang="en-US" dirty="0" smtClean="0"/>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088359-6E4E-4050-B3A6-6688F7797E61}" type="slidenum">
              <a:rPr lang="en-CA"/>
              <a:pPr fontAlgn="base">
                <a:spcBef>
                  <a:spcPct val="0"/>
                </a:spcBef>
                <a:spcAft>
                  <a:spcPct val="0"/>
                </a:spcAft>
                <a:defRPr/>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defTabSz="929353">
              <a:spcBef>
                <a:spcPct val="0"/>
              </a:spcBef>
            </a:pPr>
            <a:r>
              <a:rPr lang="en-US" dirty="0" smtClean="0"/>
              <a:t>Understory regeneration assumptions:</a:t>
            </a:r>
          </a:p>
          <a:p>
            <a:pPr defTabSz="929353">
              <a:spcBef>
                <a:spcPct val="0"/>
              </a:spcBef>
            </a:pPr>
            <a:endParaRPr lang="en-US" dirty="0" smtClean="0"/>
          </a:p>
          <a:p>
            <a:pPr defTabSz="929353">
              <a:spcBef>
                <a:spcPct val="0"/>
              </a:spcBef>
              <a:buFontTx/>
              <a:buChar char="•"/>
            </a:pPr>
            <a:r>
              <a:rPr lang="en-US" dirty="0" smtClean="0"/>
              <a:t>Applied to stands &gt;=60 yrs old with &gt;=60% mortality</a:t>
            </a:r>
          </a:p>
          <a:p>
            <a:pPr defTabSz="929353">
              <a:spcBef>
                <a:spcPct val="0"/>
              </a:spcBef>
              <a:buFontTx/>
              <a:buChar char="•"/>
            </a:pPr>
            <a:r>
              <a:rPr lang="en-US" dirty="0" smtClean="0"/>
              <a:t>Density classes were assigned randomly (results in a few weird-looking curves)</a:t>
            </a:r>
          </a:p>
          <a:p>
            <a:pPr defTabSz="929353">
              <a:spcBef>
                <a:spcPct val="0"/>
              </a:spcBef>
              <a:buFontTx/>
              <a:buChar char="•"/>
            </a:pPr>
            <a:r>
              <a:rPr lang="en-US" dirty="0" smtClean="0"/>
              <a:t>Yields are considerably reduced from typical even-aged regeneration assumptions for the same site- </a:t>
            </a:r>
            <a:r>
              <a:rPr lang="en-US" dirty="0" err="1" smtClean="0"/>
              <a:t>clumpiness</a:t>
            </a:r>
            <a:r>
              <a:rPr lang="en-US" dirty="0" smtClean="0"/>
              <a:t> and  OAFs</a:t>
            </a:r>
          </a:p>
          <a:p>
            <a:pPr defTabSz="929353">
              <a:spcBef>
                <a:spcPct val="0"/>
              </a:spcBef>
              <a:buFontTx/>
              <a:buChar char="•"/>
            </a:pPr>
            <a:endParaRPr lang="en-US" dirty="0" smtClean="0"/>
          </a:p>
          <a:p>
            <a:pPr defTabSz="929353">
              <a:spcBef>
                <a:spcPct val="0"/>
              </a:spcBef>
              <a:buFontTx/>
              <a:buChar char="•"/>
            </a:pPr>
            <a:r>
              <a:rPr lang="en-US" dirty="0" smtClean="0"/>
              <a:t>Imperfect</a:t>
            </a:r>
          </a:p>
          <a:p>
            <a:pPr defTabSz="929353">
              <a:spcBef>
                <a:spcPct val="0"/>
              </a:spcBef>
              <a:buFontTx/>
              <a:buChar char="•"/>
            </a:pPr>
            <a:endParaRPr lang="en-US" dirty="0" smtClean="0"/>
          </a:p>
          <a:p>
            <a:pPr defTabSz="929353">
              <a:spcBef>
                <a:spcPct val="0"/>
              </a:spcBef>
              <a:buFontTx/>
              <a:buChar char="•"/>
            </a:pPr>
            <a:r>
              <a:rPr lang="en-US" dirty="0" smtClean="0"/>
              <a:t>Based on work by Coates and Sachs; with input from Jim Thrower (G&amp;Y Expert)</a:t>
            </a:r>
          </a:p>
          <a:p>
            <a:pPr defTabSz="929353">
              <a:spcBef>
                <a:spcPct val="0"/>
              </a:spcBef>
              <a:buFontTx/>
              <a:buChar char="•"/>
            </a:pPr>
            <a:endParaRPr lang="en-US" dirty="0" smtClean="0"/>
          </a:p>
          <a:p>
            <a:pPr defTabSz="929353">
              <a:spcBef>
                <a:spcPct val="0"/>
              </a:spcBef>
            </a:pPr>
            <a:endParaRPr lang="en-US" dirty="0" smtClean="0"/>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192E95-6B53-4C56-8534-9651AC38E136}" type="slidenum">
              <a:rPr lang="en-CA"/>
              <a:pPr fontAlgn="base">
                <a:spcBef>
                  <a:spcPct val="0"/>
                </a:spcBef>
                <a:spcAft>
                  <a:spcPct val="0"/>
                </a:spcAft>
                <a:defRPr/>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en-US" dirty="0" smtClean="0"/>
              <a:t>When Combining the shelf life assumptions with </a:t>
            </a:r>
            <a:r>
              <a:rPr lang="en-US" dirty="0" err="1" smtClean="0"/>
              <a:t>understorey</a:t>
            </a:r>
            <a:r>
              <a:rPr lang="en-US" dirty="0" smtClean="0"/>
              <a:t> yield curves ; there will be a period  before the dead pine reaches it shelf life that is available.</a:t>
            </a:r>
          </a:p>
          <a:p>
            <a:pPr>
              <a:spcBef>
                <a:spcPct val="0"/>
              </a:spcBef>
            </a:pPr>
            <a:endParaRPr lang="en-US" dirty="0" smtClean="0"/>
          </a:p>
          <a:p>
            <a:pPr>
              <a:spcBef>
                <a:spcPct val="0"/>
              </a:spcBef>
            </a:pPr>
            <a:r>
              <a:rPr lang="en-US" dirty="0" smtClean="0"/>
              <a:t>Then as the understory  grows and its combined with the live </a:t>
            </a:r>
            <a:r>
              <a:rPr lang="en-US" dirty="0" err="1" smtClean="0"/>
              <a:t>overstorey</a:t>
            </a:r>
            <a:r>
              <a:rPr lang="en-US" dirty="0" smtClean="0"/>
              <a:t>. It become available for harvest again after reaching the min volume, in this case 140m3/ha.</a:t>
            </a:r>
          </a:p>
          <a:p>
            <a:pPr eaLnBrk="1" hangingPunct="1">
              <a:spcBef>
                <a:spcPct val="0"/>
              </a:spcBef>
              <a:buFontTx/>
              <a:buChar char="-"/>
            </a:pPr>
            <a:endParaRPr lang="en-US" dirty="0" smtClean="0"/>
          </a:p>
          <a:p>
            <a:pPr eaLnBrk="1" hangingPunct="1">
              <a:spcBef>
                <a:spcPct val="0"/>
              </a:spcBef>
            </a:pPr>
            <a:r>
              <a:rPr lang="en-US" dirty="0" smtClean="0"/>
              <a:t>The goal would be to salvage as much as possible before it becomes unavailable.  And also consider the amount of live </a:t>
            </a:r>
            <a:r>
              <a:rPr lang="en-US" dirty="0" err="1" smtClean="0"/>
              <a:t>overstorey</a:t>
            </a:r>
            <a:r>
              <a:rPr lang="en-US" dirty="0" smtClean="0"/>
              <a:t> as harvesting this in the mid term will contribute.</a:t>
            </a:r>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23E24B-49B7-4766-A060-0F0AF6B6BBEF}" type="slidenum">
              <a:rPr lang="en-CA"/>
              <a:pPr fontAlgn="base">
                <a:spcBef>
                  <a:spcPct val="0"/>
                </a:spcBef>
                <a:spcAft>
                  <a:spcPct val="0"/>
                </a:spcAft>
                <a:defRPr/>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89038" y="681038"/>
            <a:ext cx="4641850" cy="34813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In Quesnel, and the other MPB Impacted TSAs,  harvesting  in the first decade is concentrated on dead pine.</a:t>
            </a:r>
          </a:p>
          <a:p>
            <a:endParaRPr lang="en-US" dirty="0" smtClean="0"/>
          </a:p>
          <a:p>
            <a:r>
              <a:rPr lang="en-US" dirty="0" smtClean="0"/>
              <a:t>71% of the dead volume is salvaged in the model in the first 2 decades.</a:t>
            </a:r>
          </a:p>
          <a:p>
            <a:r>
              <a:rPr lang="en-US" dirty="0" smtClean="0"/>
              <a:t>Most</a:t>
            </a:r>
            <a:r>
              <a:rPr lang="en-US" baseline="0" dirty="0" smtClean="0"/>
              <a:t> of green volume coming out in conjunction with salvage of Pl (</a:t>
            </a:r>
            <a:r>
              <a:rPr lang="en-US" baseline="0" dirty="0" err="1" smtClean="0"/>
              <a:t>bycatch</a:t>
            </a:r>
            <a:r>
              <a:rPr lang="en-US" baseline="0" dirty="0" smtClean="0"/>
              <a:t>)</a:t>
            </a:r>
          </a:p>
          <a:p>
            <a:endParaRPr lang="en-US" dirty="0" smtClean="0"/>
          </a:p>
          <a:p>
            <a:r>
              <a:rPr lang="en-US" dirty="0" smtClean="0"/>
              <a:t>Important messages</a:t>
            </a:r>
          </a:p>
          <a:p>
            <a:r>
              <a:rPr lang="en-US" dirty="0" smtClean="0"/>
              <a:t>Amount of dead pine that gets harvested is based on the shelf life assumptions </a:t>
            </a:r>
          </a:p>
          <a:p>
            <a:endParaRPr lang="en-US" dirty="0" smtClean="0"/>
          </a:p>
          <a:p>
            <a:r>
              <a:rPr lang="en-US" dirty="0" smtClean="0"/>
              <a:t>If this is incorrect, and/or more  live pine and other species are harvested  than the 1.6M shown in the first 5 years,  this volume would not be available in the mid term</a:t>
            </a:r>
          </a:p>
          <a:p>
            <a:endParaRPr lang="en-US" dirty="0" smtClean="0"/>
          </a:p>
        </p:txBody>
      </p:sp>
      <p:sp>
        <p:nvSpPr>
          <p:cNvPr id="4" name="Slide Number Placeholder 3"/>
          <p:cNvSpPr>
            <a:spLocks noGrp="1"/>
          </p:cNvSpPr>
          <p:nvPr>
            <p:ph type="sldNum" sz="quarter" idx="5"/>
          </p:nvPr>
        </p:nvSpPr>
        <p:spPr/>
        <p:txBody>
          <a:bodyPr/>
          <a:lstStyle/>
          <a:p>
            <a:pPr>
              <a:defRPr/>
            </a:pPr>
            <a:fld id="{BEE54A37-B729-4AC2-A05F-10E64663DF71}" type="slidenum">
              <a:rPr lang="en-CA" smtClean="0"/>
              <a:pPr>
                <a:defRPr/>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89038" y="681038"/>
            <a:ext cx="4641850" cy="34813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CA" dirty="0" smtClean="0"/>
              <a:t>IN LAKES</a:t>
            </a:r>
          </a:p>
          <a:p>
            <a:r>
              <a:rPr lang="en-CA" dirty="0" smtClean="0"/>
              <a:t>Figure shows the harvest forecast  again themed by individual species and condition (dead or alive)</a:t>
            </a:r>
          </a:p>
          <a:p>
            <a:endParaRPr lang="en-CA" dirty="0" smtClean="0"/>
          </a:p>
          <a:p>
            <a:r>
              <a:rPr lang="en-CA" dirty="0" smtClean="0"/>
              <a:t>Within the first 5-year period (2011-2015), 79% of the harvest volume is pine (63% dead; 16% live), with spruce and balsam comprising the rest. </a:t>
            </a:r>
          </a:p>
          <a:p>
            <a:endParaRPr lang="en-CA" dirty="0" smtClean="0"/>
          </a:p>
          <a:p>
            <a:r>
              <a:rPr lang="en-CA" dirty="0" smtClean="0"/>
              <a:t>The harvest of non-pine species increases to 77% throughout the mid-term, reflecting a sharp decline in merchantable pine. </a:t>
            </a:r>
          </a:p>
          <a:p>
            <a:endParaRPr lang="en-CA" dirty="0" smtClean="0"/>
          </a:p>
          <a:p>
            <a:r>
              <a:rPr lang="en-CA" dirty="0" smtClean="0"/>
              <a:t>In the long-term, a more even harvest pattern develops of 54% pine and 46% non-pine species. </a:t>
            </a:r>
          </a:p>
          <a:p>
            <a:endParaRPr lang="en-CA" dirty="0" smtClean="0"/>
          </a:p>
          <a:p>
            <a:r>
              <a:rPr lang="en-CA" dirty="0" smtClean="0"/>
              <a:t>Like Quesnel and other TSAs, the shelf life will affect the amount of dead pine salvage and harvesting less that the 63% dead and more live pine, spruce and balsam will impact the mid term.  And  lead to a quicker transition from natural to managed stands</a:t>
            </a:r>
          </a:p>
          <a:p>
            <a:endParaRPr lang="en-CA" dirty="0" smtClean="0"/>
          </a:p>
          <a:p>
            <a:endParaRPr lang="en-CA" dirty="0" smtClean="0"/>
          </a:p>
          <a:p>
            <a:endParaRPr lang="en-US" dirty="0" smtClean="0"/>
          </a:p>
        </p:txBody>
      </p:sp>
      <p:sp>
        <p:nvSpPr>
          <p:cNvPr id="4" name="Slide Number Placeholder 3"/>
          <p:cNvSpPr>
            <a:spLocks noGrp="1"/>
          </p:cNvSpPr>
          <p:nvPr>
            <p:ph type="sldNum" sz="quarter" idx="5"/>
          </p:nvPr>
        </p:nvSpPr>
        <p:spPr/>
        <p:txBody>
          <a:bodyPr/>
          <a:lstStyle/>
          <a:p>
            <a:pPr>
              <a:defRPr/>
            </a:pPr>
            <a:fld id="{BEE54A37-B729-4AC2-A05F-10E64663DF71}" type="slidenum">
              <a:rPr lang="en-CA" smtClean="0"/>
              <a:pPr>
                <a:defRPr/>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timing to this transition will vary by TSA, in Quesnel TSA, IF HARVESTING FOLLOWS THE MODEL ASSUMPTIONS AND OUTPUTS the harvesting of managed stands starts in the 3</a:t>
            </a:r>
            <a:r>
              <a:rPr lang="en-CA" baseline="30000" dirty="0" smtClean="0"/>
              <a:t>rd</a:t>
            </a:r>
            <a:r>
              <a:rPr lang="en-CA" dirty="0" smtClean="0"/>
              <a:t> decade.   And dominants the harvest profile by the 4</a:t>
            </a:r>
            <a:r>
              <a:rPr lang="en-CA" baseline="30000" dirty="0" smtClean="0"/>
              <a:t>th</a:t>
            </a:r>
            <a:r>
              <a:rPr lang="en-CA" dirty="0" smtClean="0"/>
              <a:t> decade.  </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Williams Lake the transition is much sooner, NOTE FIRST 20 YEARS in 5 YEAR INTERRVALS</a:t>
            </a:r>
          </a:p>
          <a:p>
            <a:endParaRPr lang="en-CA" dirty="0" smtClean="0"/>
          </a:p>
          <a:p>
            <a:r>
              <a:rPr lang="en-CA" dirty="0" smtClean="0"/>
              <a:t>Here, harvesting managed stands begin sin year 16 and is dominant by year 30.</a:t>
            </a:r>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CA" dirty="0" smtClean="0"/>
              <a:t>As you’d expect, when transitioning to managed stands, the harvest ages will decrease, as shown by the dark blue/green in the earlier decades becoming the lighter green and pink/red.  In the mid term, 45% of stands in the Quesnel will be &lt; 60 years old.  </a:t>
            </a:r>
          </a:p>
          <a:p>
            <a:endParaRPr lang="en-CA" dirty="0" smtClean="0"/>
          </a:p>
          <a:p>
            <a:r>
              <a:rPr lang="en-CA" dirty="0" smtClean="0"/>
              <a:t>This percentage will increase and stands will, on average, be even younger or the mid term timber supply will be reduced if there is less salvage and more green volume harvested in the near term.</a:t>
            </a:r>
          </a:p>
        </p:txBody>
      </p:sp>
      <p:sp>
        <p:nvSpPr>
          <p:cNvPr id="4" name="Slide Number Placeholder 3"/>
          <p:cNvSpPr>
            <a:spLocks noGrp="1"/>
          </p:cNvSpPr>
          <p:nvPr>
            <p:ph type="sldNum" sz="quarter" idx="5"/>
          </p:nvPr>
        </p:nvSpPr>
        <p:spPr/>
        <p:txBody>
          <a:bodyPr/>
          <a:lstStyle/>
          <a:p>
            <a:pPr>
              <a:defRPr/>
            </a:pPr>
            <a:fld id="{2C849FDD-9142-44C7-B376-6E26515BB5FF}" type="slidenum">
              <a:rPr lang="en-CA" smtClean="0"/>
              <a:pPr>
                <a:defRPr/>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CA" dirty="0" smtClean="0"/>
              <a:t>This percentage will increase and stands will, on average, be even younger or the mid term timber supply will be reduced if there is less salvage and more green volume harvested in the near term.</a:t>
            </a:r>
          </a:p>
        </p:txBody>
      </p:sp>
      <p:sp>
        <p:nvSpPr>
          <p:cNvPr id="4" name="Slide Number Placeholder 3"/>
          <p:cNvSpPr>
            <a:spLocks noGrp="1"/>
          </p:cNvSpPr>
          <p:nvPr>
            <p:ph type="sldNum" sz="quarter" idx="5"/>
          </p:nvPr>
        </p:nvSpPr>
        <p:spPr/>
        <p:txBody>
          <a:bodyPr/>
          <a:lstStyle/>
          <a:p>
            <a:pPr>
              <a:defRPr/>
            </a:pPr>
            <a:fld id="{2C849FDD-9142-44C7-B376-6E26515BB5FF}" type="slidenum">
              <a:rPr lang="en-CA" smtClean="0"/>
              <a:pPr>
                <a:defRPr/>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Another important assumptions is where the harvesting is occurring.</a:t>
            </a:r>
          </a:p>
          <a:p>
            <a:endParaRPr lang="en-US" dirty="0" smtClean="0"/>
          </a:p>
          <a:p>
            <a:r>
              <a:rPr lang="en-US" dirty="0" smtClean="0"/>
              <a:t>In Quesnel, in the first 5 years,  the model harvests 50%  from the west;</a:t>
            </a:r>
          </a:p>
          <a:p>
            <a:endParaRPr lang="en-US" dirty="0" smtClean="0"/>
          </a:p>
          <a:p>
            <a:r>
              <a:rPr lang="en-US" dirty="0" smtClean="0"/>
              <a:t>This percentage decreases in the mid term</a:t>
            </a:r>
          </a:p>
        </p:txBody>
      </p:sp>
      <p:sp>
        <p:nvSpPr>
          <p:cNvPr id="4" name="Slide Number Placeholder 3"/>
          <p:cNvSpPr>
            <a:spLocks noGrp="1"/>
          </p:cNvSpPr>
          <p:nvPr>
            <p:ph type="sldNum" sz="quarter" idx="5"/>
          </p:nvPr>
        </p:nvSpPr>
        <p:spPr/>
        <p:txBody>
          <a:bodyPr/>
          <a:lstStyle/>
          <a:p>
            <a:pPr>
              <a:defRPr/>
            </a:pPr>
            <a:fld id="{35EF19D4-6D38-41ED-9B7D-CBBD76D8717E}" type="slidenum">
              <a:rPr lang="en-CA" smtClean="0"/>
              <a:pPr>
                <a:defRPr/>
              </a:pPr>
              <a:t>17</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Similarly in the Lakes TSA,  where 74% of the harvest is scheduled form the northern parts of the TSA </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18</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Another key harvest assumption , this example from the Okanagan TSA, is the amount of harvest from cable </a:t>
            </a:r>
            <a:r>
              <a:rPr lang="en-CA" dirty="0" err="1" smtClean="0"/>
              <a:t>vs</a:t>
            </a:r>
            <a:r>
              <a:rPr lang="en-CA" dirty="0" smtClean="0"/>
              <a:t> conventional ground based  harvesting</a:t>
            </a:r>
          </a:p>
          <a:p>
            <a:endParaRPr lang="en-CA" dirty="0" smtClean="0"/>
          </a:p>
          <a:p>
            <a:r>
              <a:rPr lang="en-CA" dirty="0" smtClean="0"/>
              <a:t>The harvest  scenario that maximized the mid term flow, showed a sharp increase in cable; however, this was considered unrealistic by the district type 4 group; therefore a stepped up approach was used.</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19</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The graph shows different MHA’s given different desired products; </a:t>
            </a:r>
          </a:p>
          <a:p>
            <a:endParaRPr lang="en-US" dirty="0" smtClean="0"/>
          </a:p>
          <a:p>
            <a:r>
              <a:rPr lang="en-US" dirty="0" smtClean="0"/>
              <a:t>You need to hold these pine stands longer in order to harvest  higher quality </a:t>
            </a:r>
            <a:r>
              <a:rPr lang="en-US" dirty="0" err="1" smtClean="0"/>
              <a:t>sawlogs</a:t>
            </a:r>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C097E68D-673B-4F3D-A5B2-8F11C1E4ADE6}" type="slidenum">
              <a:rPr lang="en-CA" smtClean="0"/>
              <a:pPr>
                <a:defRPr/>
              </a:pPr>
              <a:t>20</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defTabSz="929390">
              <a:defRPr/>
            </a:pPr>
            <a:r>
              <a:rPr lang="en-US" dirty="0" smtClean="0"/>
              <a:t>Another key assumption, but not related directly to harvesting is the young pine mortality that is</a:t>
            </a:r>
          </a:p>
          <a:p>
            <a:pPr marL="171280" indent="-171280" defTabSz="929390">
              <a:buFont typeface="Arial" pitchFamily="34" charset="0"/>
              <a:buChar char="•"/>
              <a:defRPr/>
            </a:pPr>
            <a:r>
              <a:rPr lang="en-US" dirty="0" smtClean="0"/>
              <a:t>Applied to stands &lt;60 yrs old </a:t>
            </a:r>
          </a:p>
          <a:p>
            <a:pPr marL="171280" indent="-171280" defTabSz="929390">
              <a:buFont typeface="Arial" pitchFamily="34" charset="0"/>
              <a:buChar char="•"/>
              <a:defRPr/>
            </a:pPr>
            <a:r>
              <a:rPr lang="en-US" dirty="0" smtClean="0"/>
              <a:t>Both natural and existing managed stands</a:t>
            </a:r>
          </a:p>
          <a:p>
            <a:pPr marL="171280" indent="-171280" defTabSz="929390">
              <a:buFont typeface="Arial" pitchFamily="34" charset="0"/>
              <a:buChar char="•"/>
              <a:defRPr/>
            </a:pPr>
            <a:endParaRPr lang="en-US" dirty="0" smtClean="0"/>
          </a:p>
          <a:p>
            <a:pPr marL="171280" indent="-171280" defTabSz="929390">
              <a:defRPr/>
            </a:pPr>
            <a:endParaRPr lang="en-US" dirty="0" smtClean="0"/>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721007-CD86-4D62-8693-A7521B170176}" type="slidenum">
              <a:rPr lang="en-CA"/>
              <a:pPr fontAlgn="base">
                <a:spcBef>
                  <a:spcPct val="0"/>
                </a:spcBef>
                <a:spcAft>
                  <a:spcPct val="0"/>
                </a:spcAft>
                <a:defRPr/>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Here’s a list of the treatments that are being considered  in the Type 4s that are underway.</a:t>
            </a:r>
          </a:p>
          <a:p>
            <a:endParaRPr lang="en-CA" dirty="0" smtClean="0"/>
          </a:p>
          <a:p>
            <a:r>
              <a:rPr lang="en-CA" dirty="0" smtClean="0"/>
              <a:t>READ THEM</a:t>
            </a:r>
          </a:p>
          <a:p>
            <a:endParaRPr lang="en-CA" dirty="0" smtClean="0"/>
          </a:p>
          <a:p>
            <a:r>
              <a:rPr lang="en-CA" dirty="0" smtClean="0"/>
              <a:t>Enhanced basic silviculture</a:t>
            </a:r>
          </a:p>
          <a:p>
            <a:r>
              <a:rPr lang="en-CA" dirty="0" smtClean="0"/>
              <a:t>Fertilization – single and multiple application</a:t>
            </a:r>
          </a:p>
          <a:p>
            <a:r>
              <a:rPr lang="en-CA" dirty="0" smtClean="0"/>
              <a:t>Pre Commercial Thinning w/</a:t>
            </a:r>
            <a:r>
              <a:rPr lang="en-CA" dirty="0" err="1" smtClean="0"/>
              <a:t>wo</a:t>
            </a:r>
            <a:r>
              <a:rPr lang="en-CA" dirty="0" smtClean="0"/>
              <a:t> fertilization</a:t>
            </a:r>
          </a:p>
          <a:p>
            <a:r>
              <a:rPr lang="en-CA" dirty="0" smtClean="0"/>
              <a:t>Rehabilitation</a:t>
            </a:r>
          </a:p>
          <a:p>
            <a:r>
              <a:rPr lang="en-CA" dirty="0" smtClean="0"/>
              <a:t>Partial cutting in constrained areas</a:t>
            </a:r>
          </a:p>
          <a:p>
            <a:r>
              <a:rPr lang="en-CA" dirty="0" smtClean="0"/>
              <a:t>Composite mix of the strategies</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The enhanced basic strategy was suggested in Quesnel  and Williams Lake TSAs.  </a:t>
            </a:r>
          </a:p>
          <a:p>
            <a:endParaRPr lang="en-US" dirty="0" smtClean="0"/>
          </a:p>
          <a:p>
            <a:r>
              <a:rPr lang="en-US" dirty="0" smtClean="0"/>
              <a:t>By increasing initial stocking  levels, there is an expected increase the volume and value which may benefit the mid term timber supply in the back end of the trough</a:t>
            </a:r>
          </a:p>
          <a:p>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681038"/>
            <a:ext cx="4641850" cy="3481387"/>
          </a:xfrm>
        </p:spPr>
      </p:sp>
      <p:sp>
        <p:nvSpPr>
          <p:cNvPr id="3" name="Notes Placeholder 2"/>
          <p:cNvSpPr>
            <a:spLocks noGrp="1"/>
          </p:cNvSpPr>
          <p:nvPr>
            <p:ph type="body" idx="1"/>
          </p:nvPr>
        </p:nvSpPr>
        <p:spPr/>
        <p:txBody>
          <a:bodyPr>
            <a:normAutofit/>
          </a:bodyPr>
          <a:lstStyle/>
          <a:p>
            <a:r>
              <a:rPr lang="en-CA" dirty="0" smtClean="0"/>
              <a:t>Here’s a stand level example of the enhanced basic</a:t>
            </a:r>
          </a:p>
          <a:p>
            <a:endParaRPr lang="en-CA" dirty="0" smtClean="0"/>
          </a:p>
          <a:p>
            <a:r>
              <a:rPr lang="en-CA" dirty="0" smtClean="0"/>
              <a:t>Where at harvest ages of 60 years, the volume per hectare increases from 200 to 250m3/ha .</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24</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Although enhanced basic was selected as strategy by the TSA Groups, without a mechanism to fully implement it on the entire TSA and not just the FFT / govt funded work, these gains  - 45,000 m3 in the mid term - wont be achieved.</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25</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3" eaLnBrk="0" fontAlgn="base" hangingPunct="0">
              <a:spcBef>
                <a:spcPct val="30000"/>
              </a:spcBef>
              <a:spcAft>
                <a:spcPct val="0"/>
              </a:spcAft>
              <a:defRPr/>
            </a:pPr>
            <a:r>
              <a:rPr lang="en-CA" dirty="0" smtClean="0"/>
              <a:t>In Williams Lake, the enhanced basic strategy  provided  a</a:t>
            </a:r>
          </a:p>
          <a:p>
            <a:pPr defTabSz="914303" eaLnBrk="0" fontAlgn="base" hangingPunct="0">
              <a:spcBef>
                <a:spcPct val="30000"/>
              </a:spcBef>
              <a:spcAft>
                <a:spcPct val="0"/>
              </a:spcAft>
              <a:defRPr/>
            </a:pPr>
            <a:r>
              <a:rPr lang="en-CA" dirty="0" smtClean="0"/>
              <a:t>5% increase in the Mid term and12% increase in the long term</a:t>
            </a:r>
          </a:p>
          <a:p>
            <a:pPr defTabSz="914303" eaLnBrk="0" fontAlgn="base" hangingPunct="0">
              <a:spcBef>
                <a:spcPct val="30000"/>
              </a:spcBef>
              <a:spcAft>
                <a:spcPct val="0"/>
              </a:spcAft>
              <a:defRPr/>
            </a:pPr>
            <a:r>
              <a:rPr lang="en-CA" dirty="0" smtClean="0"/>
              <a:t>This is because of  the </a:t>
            </a:r>
          </a:p>
          <a:p>
            <a:pPr defTabSz="914303" eaLnBrk="0" fontAlgn="base" hangingPunct="0">
              <a:spcBef>
                <a:spcPct val="30000"/>
              </a:spcBef>
              <a:spcAft>
                <a:spcPct val="0"/>
              </a:spcAft>
              <a:defRPr/>
            </a:pPr>
            <a:r>
              <a:rPr lang="en-CA" baseline="0" dirty="0" smtClean="0"/>
              <a:t>Improved densities/stocking; </a:t>
            </a:r>
          </a:p>
          <a:p>
            <a:pPr defTabSz="914303" eaLnBrk="0" fontAlgn="base" hangingPunct="0">
              <a:spcBef>
                <a:spcPct val="30000"/>
              </a:spcBef>
              <a:spcAft>
                <a:spcPct val="0"/>
              </a:spcAft>
              <a:defRPr/>
            </a:pPr>
            <a:r>
              <a:rPr lang="en-CA" baseline="0" dirty="0" smtClean="0"/>
              <a:t>shorter regen delay; </a:t>
            </a:r>
          </a:p>
          <a:p>
            <a:pPr defTabSz="914303" eaLnBrk="0" fontAlgn="base" hangingPunct="0">
              <a:spcBef>
                <a:spcPct val="30000"/>
              </a:spcBef>
              <a:spcAft>
                <a:spcPct val="0"/>
              </a:spcAft>
              <a:defRPr/>
            </a:pPr>
            <a:r>
              <a:rPr lang="en-CA" baseline="0" dirty="0" smtClean="0"/>
              <a:t>Use of Class A seed; </a:t>
            </a:r>
          </a:p>
          <a:p>
            <a:pPr defTabSz="914303" eaLnBrk="0" fontAlgn="base" hangingPunct="0">
              <a:spcBef>
                <a:spcPct val="30000"/>
              </a:spcBef>
              <a:spcAft>
                <a:spcPct val="0"/>
              </a:spcAft>
              <a:defRPr/>
            </a:pPr>
            <a:r>
              <a:rPr lang="en-CA" baseline="0" dirty="0" smtClean="0"/>
              <a:t>reduced min harvest ages; </a:t>
            </a:r>
          </a:p>
          <a:p>
            <a:endParaRPr lang="en-CA" dirty="0"/>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26</a:t>
            </a:fld>
            <a:endParaRPr lang="en-CA" dirty="0"/>
          </a:p>
        </p:txBody>
      </p:sp>
    </p:spTree>
    <p:extLst>
      <p:ext uri="{BB962C8B-B14F-4D97-AF65-F5344CB8AC3E}">
        <p14:creationId xmlns="" xmlns:p14="http://schemas.microsoft.com/office/powerpoint/2010/main" val="27347163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The next strategy, rehabilitation of MPB  stands that have no salvage opportunity (</a:t>
            </a:r>
            <a:r>
              <a:rPr lang="en-US" dirty="0" err="1" smtClean="0"/>
              <a:t>ie</a:t>
            </a:r>
            <a:r>
              <a:rPr lang="en-US" dirty="0" smtClean="0"/>
              <a:t> the volume is below the min operability levels;   is expected to provide an increase in late mid term harvest an also some immediate recover of any green volume</a:t>
            </a:r>
          </a:p>
          <a:p>
            <a:endParaRPr lang="en-US" dirty="0" smtClean="0"/>
          </a:p>
          <a:p>
            <a:r>
              <a:rPr lang="en-US" dirty="0" smtClean="0"/>
              <a:t>Long term harvest levels will be significantly improved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fontAlgn="base" hangingPunct="0">
              <a:lnSpc>
                <a:spcPct val="150000"/>
              </a:lnSpc>
              <a:spcBef>
                <a:spcPct val="30000"/>
              </a:spcBef>
              <a:spcAft>
                <a:spcPct val="0"/>
              </a:spcAft>
              <a:defRPr/>
            </a:pPr>
            <a:r>
              <a:rPr lang="en-CA" baseline="0" dirty="0" smtClean="0"/>
              <a:t>The </a:t>
            </a:r>
            <a:r>
              <a:rPr lang="en-CA" dirty="0" smtClean="0"/>
              <a:t>response from stands transitioning onto future managed stand yields, converting natural stands into high-producing managed stands, effectively increases the productivity of the land base by accessing stands that were left  </a:t>
            </a:r>
            <a:r>
              <a:rPr lang="en-CA" dirty="0" err="1" smtClean="0"/>
              <a:t>unharvested</a:t>
            </a:r>
            <a:r>
              <a:rPr lang="en-CA" dirty="0" smtClean="0"/>
              <a:t> in the base case.</a:t>
            </a:r>
          </a:p>
          <a:p>
            <a:pPr defTabSz="914303" eaLnBrk="0" fontAlgn="base" hangingPunct="0">
              <a:lnSpc>
                <a:spcPct val="150000"/>
              </a:lnSpc>
              <a:spcBef>
                <a:spcPct val="30000"/>
              </a:spcBef>
              <a:spcAft>
                <a:spcPct val="0"/>
              </a:spcAft>
              <a:defRPr/>
            </a:pPr>
            <a:r>
              <a:rPr lang="en-CA" baseline="0" dirty="0" smtClean="0"/>
              <a:t>With some Incidental harvest of remaining green timber in the mid term</a:t>
            </a:r>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28</a:t>
            </a:fld>
            <a:endParaRPr lang="en-CA" dirty="0"/>
          </a:p>
        </p:txBody>
      </p:sp>
    </p:spTree>
    <p:extLst>
      <p:ext uri="{BB962C8B-B14F-4D97-AF65-F5344CB8AC3E}">
        <p14:creationId xmlns="" xmlns:p14="http://schemas.microsoft.com/office/powerpoint/2010/main" val="2131334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Another strategy is partial cutting or CT in constrained areas.  By entering these stands during the mid term and removing 1/3 the volume, there is an immediate increase  while maintaining condition that satisfy the other values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30</a:t>
            </a:fld>
            <a:endParaRPr lang="en-CA" dirty="0"/>
          </a:p>
        </p:txBody>
      </p:sp>
      <p:sp>
        <p:nvSpPr>
          <p:cNvPr id="5" name="Rectangle 3"/>
          <p:cNvSpPr txBox="1">
            <a:spLocks/>
          </p:cNvSpPr>
          <p:nvPr/>
        </p:nvSpPr>
        <p:spPr bwMode="auto">
          <a:xfrm>
            <a:off x="850900" y="4562158"/>
            <a:ext cx="5588000" cy="4177665"/>
          </a:xfrm>
          <a:prstGeom prst="rect">
            <a:avLst/>
          </a:prstGeom>
          <a:noFill/>
        </p:spPr>
        <p:txBody>
          <a:bodyPr vert="horz" wrap="square" lIns="92948" tIns="46474" rIns="92948" bIns="46474" numCol="1" rtlCol="0" anchor="t" anchorCtr="0" compatLnSpc="1">
            <a:prstTxWarp prst="textNoShape">
              <a:avLst/>
            </a:prstTxWarp>
            <a:normAutofit/>
          </a:bodyPr>
          <a:lstStyle/>
          <a:p>
            <a:pPr defTabSz="914303"/>
            <a:r>
              <a:rPr lang="en-US" sz="1200" dirty="0" smtClean="0"/>
              <a:t>In Williams Lake TSA as shown there is a significant improvement  in the mid term – 14% -  due to accessing stands that would otherwise  not be available </a:t>
            </a:r>
          </a:p>
        </p:txBody>
      </p:sp>
    </p:spTree>
    <p:extLst>
      <p:ext uri="{BB962C8B-B14F-4D97-AF65-F5344CB8AC3E}">
        <p14:creationId xmlns="" xmlns:p14="http://schemas.microsoft.com/office/powerpoint/2010/main" val="133591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8796" y="4424625"/>
            <a:ext cx="5588000" cy="4177665"/>
          </a:xfrm>
        </p:spPr>
        <p:txBody>
          <a:bodyPr/>
          <a:lstStyle/>
          <a:p>
            <a:pPr defTabSz="914303" eaLnBrk="0" fontAlgn="base" hangingPunct="0">
              <a:spcBef>
                <a:spcPct val="30000"/>
              </a:spcBef>
              <a:spcAft>
                <a:spcPct val="0"/>
              </a:spcAft>
              <a:defRPr/>
            </a:pPr>
            <a:r>
              <a:rPr lang="en-CA" dirty="0" smtClean="0"/>
              <a:t>Dry belt </a:t>
            </a:r>
            <a:r>
              <a:rPr lang="en-CA" dirty="0" err="1" smtClean="0"/>
              <a:t>Fd</a:t>
            </a:r>
            <a:r>
              <a:rPr lang="en-CA" dirty="0" smtClean="0"/>
              <a:t> makes up a large portion of the 100 Mile House, WL and Okanagan  TSA s</a:t>
            </a:r>
          </a:p>
          <a:p>
            <a:pPr eaLnBrk="0" fontAlgn="base" hangingPunct="0">
              <a:spcBef>
                <a:spcPct val="30000"/>
              </a:spcBef>
              <a:spcAft>
                <a:spcPct val="0"/>
              </a:spcAft>
              <a:defRPr/>
            </a:pPr>
            <a:r>
              <a:rPr lang="en-CA" dirty="0" smtClean="0"/>
              <a:t>Many of these stands will benefit  from of pre harvest entry / treatment </a:t>
            </a:r>
          </a:p>
          <a:p>
            <a:pPr eaLnBrk="0" fontAlgn="base" hangingPunct="0">
              <a:spcBef>
                <a:spcPct val="30000"/>
              </a:spcBef>
              <a:spcAft>
                <a:spcPct val="0"/>
              </a:spcAft>
              <a:defRPr/>
            </a:pPr>
            <a:r>
              <a:rPr lang="en-CA" dirty="0" smtClean="0">
                <a:latin typeface="Arial" pitchFamily="34" charset="0"/>
                <a:cs typeface="Arial" pitchFamily="34" charset="0"/>
              </a:rPr>
              <a:t>Thinning  young thickets in </a:t>
            </a:r>
            <a:r>
              <a:rPr lang="en-CA" dirty="0" err="1" smtClean="0">
                <a:latin typeface="Arial" pitchFamily="34" charset="0"/>
                <a:cs typeface="Arial" pitchFamily="34" charset="0"/>
              </a:rPr>
              <a:t>NonUWR</a:t>
            </a:r>
            <a:r>
              <a:rPr lang="en-CA" dirty="0" smtClean="0">
                <a:latin typeface="Arial" pitchFamily="34" charset="0"/>
                <a:cs typeface="Arial" pitchFamily="34" charset="0"/>
              </a:rPr>
              <a:t> stands </a:t>
            </a:r>
            <a:endParaRPr lang="en-CA" dirty="0" smtClean="0">
              <a:latin typeface="Arial" pitchFamily="34" charset="0"/>
              <a:cs typeface="Arial" pitchFamily="34" charset="0"/>
              <a:sym typeface="Wingdings" pitchFamily="2" charset="2"/>
            </a:endParaRPr>
          </a:p>
          <a:p>
            <a:pPr eaLnBrk="0" fontAlgn="base" hangingPunct="0">
              <a:spcBef>
                <a:spcPct val="30000"/>
              </a:spcBef>
              <a:spcAft>
                <a:spcPct val="0"/>
              </a:spcAft>
              <a:defRPr/>
            </a:pPr>
            <a:endParaRPr lang="en-CA" dirty="0" smtClean="0">
              <a:latin typeface="Arial" pitchFamily="34" charset="0"/>
              <a:cs typeface="Arial" pitchFamily="34" charset="0"/>
              <a:sym typeface="Wingdings" pitchFamily="2" charset="2"/>
            </a:endParaRPr>
          </a:p>
          <a:p>
            <a:pPr eaLnBrk="0" fontAlgn="base" hangingPunct="0">
              <a:spcBef>
                <a:spcPct val="30000"/>
              </a:spcBef>
              <a:spcAft>
                <a:spcPct val="0"/>
              </a:spcAft>
              <a:defRPr/>
            </a:pPr>
            <a:r>
              <a:rPr lang="en-CA" dirty="0" smtClean="0">
                <a:latin typeface="Arial" pitchFamily="34" charset="0"/>
                <a:cs typeface="Arial" pitchFamily="34" charset="0"/>
                <a:sym typeface="Wingdings" pitchFamily="2" charset="2"/>
              </a:rPr>
              <a:t>A small increase to the mid term in the WL TSA is shown</a:t>
            </a:r>
            <a:endParaRPr lang="en-CA" dirty="0" smtClean="0"/>
          </a:p>
          <a:p>
            <a:endParaRPr lang="en-CA" dirty="0"/>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32</a:t>
            </a:fld>
            <a:endParaRPr lang="en-CA" dirty="0"/>
          </a:p>
        </p:txBody>
      </p:sp>
    </p:spTree>
    <p:extLst>
      <p:ext uri="{BB962C8B-B14F-4D97-AF65-F5344CB8AC3E}">
        <p14:creationId xmlns="" xmlns:p14="http://schemas.microsoft.com/office/powerpoint/2010/main" val="975147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2" indent="-171432">
              <a:lnSpc>
                <a:spcPct val="150000"/>
              </a:lnSpc>
              <a:buFont typeface="Arial" pitchFamily="34" charset="0"/>
              <a:buChar char="•"/>
            </a:pPr>
            <a:r>
              <a:rPr lang="en-CA" dirty="0" smtClean="0"/>
              <a:t>For fertilization treatments, </a:t>
            </a:r>
          </a:p>
          <a:p>
            <a:pPr marL="171432" indent="-171432" defTabSz="914303" eaLnBrk="0" fontAlgn="base" hangingPunct="0">
              <a:lnSpc>
                <a:spcPct val="150000"/>
              </a:lnSpc>
              <a:spcBef>
                <a:spcPct val="30000"/>
              </a:spcBef>
              <a:spcAft>
                <a:spcPct val="0"/>
              </a:spcAft>
              <a:buFont typeface="Arial" pitchFamily="34" charset="0"/>
              <a:buChar char="•"/>
              <a:defRPr/>
            </a:pPr>
            <a:r>
              <a:rPr lang="en-CA" dirty="0" smtClean="0"/>
              <a:t>There will be a slight bump near the end of the mid term;</a:t>
            </a:r>
          </a:p>
          <a:p>
            <a:pPr marL="171432" indent="-171432" defTabSz="914303" eaLnBrk="0" fontAlgn="base" hangingPunct="0">
              <a:lnSpc>
                <a:spcPct val="150000"/>
              </a:lnSpc>
              <a:spcBef>
                <a:spcPct val="30000"/>
              </a:spcBef>
              <a:spcAft>
                <a:spcPct val="0"/>
              </a:spcAft>
              <a:buFont typeface="Arial" pitchFamily="34" charset="0"/>
              <a:buChar char="•"/>
              <a:defRPr/>
            </a:pPr>
            <a:r>
              <a:rPr lang="en-CA" b="1" dirty="0" smtClean="0"/>
              <a:t> Harvesting through the mid-term harvest pinch is</a:t>
            </a:r>
            <a:r>
              <a:rPr lang="en-CA" b="1" baseline="0" dirty="0" smtClean="0"/>
              <a:t> weighted higher than bumping volumes slightly and delaying harvest for 10 years</a:t>
            </a:r>
          </a:p>
          <a:p>
            <a:pPr marL="171432" indent="-171432">
              <a:lnSpc>
                <a:spcPct val="150000"/>
              </a:lnSpc>
              <a:buFont typeface="Arial" pitchFamily="34" charset="0"/>
              <a:buChar char="•"/>
            </a:pPr>
            <a:r>
              <a:rPr lang="en-CA" baseline="0" dirty="0" smtClean="0"/>
              <a:t>In the Rise, the increased opportunities to treat stands beginning in 20+ years </a:t>
            </a:r>
          </a:p>
          <a:p>
            <a:pPr marL="171432" indent="-171432">
              <a:lnSpc>
                <a:spcPct val="150000"/>
              </a:lnSpc>
              <a:buFont typeface="Arial" pitchFamily="34" charset="0"/>
              <a:buChar char="•"/>
            </a:pPr>
            <a:r>
              <a:rPr lang="en-CA" baseline="0" dirty="0" smtClean="0"/>
              <a:t>this continues to build</a:t>
            </a:r>
            <a:r>
              <a:rPr lang="en-CA" dirty="0" smtClean="0"/>
              <a:t> and in the </a:t>
            </a:r>
            <a:r>
              <a:rPr lang="en-CA" baseline="0" dirty="0" smtClean="0"/>
              <a:t>Long-term there is a  full set of opportunities</a:t>
            </a:r>
            <a:endParaRPr lang="en-CA" dirty="0" smtClean="0"/>
          </a:p>
          <a:p>
            <a:pPr marL="171432" indent="-171432">
              <a:buFont typeface="Arial" pitchFamily="34" charset="0"/>
              <a:buChar char="•"/>
            </a:pPr>
            <a:endParaRPr lang="en-CA" dirty="0" smtClean="0"/>
          </a:p>
          <a:p>
            <a:pPr marL="171432" indent="-171432">
              <a:buFont typeface="Arial" pitchFamily="34" charset="0"/>
              <a:buChar char="•"/>
            </a:pPr>
            <a:r>
              <a:rPr lang="en-CA" dirty="0" smtClean="0"/>
              <a:t>There was  little</a:t>
            </a:r>
            <a:r>
              <a:rPr lang="en-CA" baseline="0" dirty="0" smtClean="0"/>
              <a:t> difference between single- and multi-</a:t>
            </a:r>
            <a:r>
              <a:rPr lang="en-CA" baseline="0" dirty="0" err="1" smtClean="0"/>
              <a:t>fert</a:t>
            </a:r>
            <a:r>
              <a:rPr lang="en-CA" baseline="0" dirty="0" smtClean="0"/>
              <a:t>; </a:t>
            </a:r>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33</a:t>
            </a:fld>
            <a:endParaRPr lang="en-CA" dirty="0"/>
          </a:p>
        </p:txBody>
      </p:sp>
    </p:spTree>
    <p:extLst>
      <p:ext uri="{BB962C8B-B14F-4D97-AF65-F5344CB8AC3E}">
        <p14:creationId xmlns="" xmlns:p14="http://schemas.microsoft.com/office/powerpoint/2010/main" val="2185810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This strategy combines PCT with fertilization, </a:t>
            </a:r>
          </a:p>
          <a:p>
            <a:endParaRPr lang="en-US" dirty="0" smtClean="0"/>
          </a:p>
          <a:p>
            <a:pPr marL="0" lvl="2"/>
            <a:r>
              <a:rPr lang="en-US" dirty="0" smtClean="0"/>
              <a:t>By improving stand quality/health/resilience through leave tree selection first, </a:t>
            </a:r>
          </a:p>
          <a:p>
            <a:pPr marL="0" lvl="2"/>
            <a:endParaRPr lang="en-US" dirty="0" smtClean="0"/>
          </a:p>
          <a:p>
            <a:pPr marL="0" lvl="2"/>
            <a:r>
              <a:rPr lang="en-US" dirty="0" smtClean="0"/>
              <a:t>And then increasing stand volumes through fertilization </a:t>
            </a:r>
          </a:p>
          <a:p>
            <a:pPr marL="0" lvl="2"/>
            <a:endParaRPr lang="en-US" dirty="0" smtClean="0"/>
          </a:p>
          <a:p>
            <a:pPr marL="0" lvl="2"/>
            <a:r>
              <a:rPr lang="en-US" dirty="0" smtClean="0"/>
              <a:t>It advances operability in these stands.</a:t>
            </a:r>
            <a:endParaRPr lang="en-CA" dirty="0" smtClean="0"/>
          </a:p>
          <a:p>
            <a:pPr marL="0" lvl="1"/>
            <a:endParaRPr lang="en-US" dirty="0" smtClean="0"/>
          </a:p>
          <a:p>
            <a:pPr marL="0" lvl="1"/>
            <a:r>
              <a:rPr lang="en-US" dirty="0" smtClean="0"/>
              <a:t>Eligible stands are high density young pine stands</a:t>
            </a:r>
          </a:p>
          <a:p>
            <a:pPr marL="0" lvl="1"/>
            <a:endParaRPr lang="en-US" dirty="0" smtClean="0"/>
          </a:p>
          <a:p>
            <a:pPr marL="0" lvl="1"/>
            <a:r>
              <a:rPr lang="en-US" dirty="0" smtClean="0"/>
              <a:t>(Pl-leading; 10-20 years old typically 6,000-20,000 </a:t>
            </a:r>
            <a:r>
              <a:rPr lang="en-US" dirty="0" err="1" smtClean="0"/>
              <a:t>sph</a:t>
            </a:r>
            <a:r>
              <a:rPr lang="en-US" dirty="0" smtClean="0"/>
              <a:t>)</a:t>
            </a:r>
          </a:p>
          <a:p>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TextEdit="1"/>
          </p:cNvSpPr>
          <p:nvPr>
            <p:ph type="sldImg"/>
          </p:nvPr>
        </p:nvSpPr>
        <p:spPr bwMode="auto">
          <a:noFill/>
          <a:ln>
            <a:solidFill>
              <a:srgbClr val="000000"/>
            </a:solidFill>
            <a:miter lim="800000"/>
            <a:headEnd/>
            <a:tailEnd/>
          </a:ln>
        </p:spPr>
      </p:sp>
      <p:sp>
        <p:nvSpPr>
          <p:cNvPr id="146435" name="Rectangle 3"/>
          <p:cNvSpPr>
            <a:spLocks noGrp="1"/>
          </p:cNvSpPr>
          <p:nvPr>
            <p:ph type="body" idx="1"/>
          </p:nvPr>
        </p:nvSpPr>
        <p:spPr bwMode="auto">
          <a:noFill/>
        </p:spPr>
        <p:txBody>
          <a:bodyPr wrap="square" numCol="1" anchor="t" anchorCtr="0" compatLnSpc="1">
            <a:prstTxWarp prst="textNoShape">
              <a:avLst/>
            </a:prstTxWarp>
          </a:bodyPr>
          <a:lstStyle/>
          <a:p>
            <a:r>
              <a:rPr lang="en-US" sz="1400" dirty="0" smtClean="0"/>
              <a:t>The final strategy, is the optimal mix of all the treatments</a:t>
            </a:r>
          </a:p>
          <a:p>
            <a:endParaRPr lang="en-US" sz="1400" dirty="0" smtClean="0"/>
          </a:p>
          <a:p>
            <a:r>
              <a:rPr lang="en-US" sz="1400" dirty="0" smtClean="0"/>
              <a:t>We asked each TSA team what budget levels are appropriate </a:t>
            </a:r>
          </a:p>
          <a:p>
            <a:endParaRPr lang="en-US" sz="1400" dirty="0" smtClean="0"/>
          </a:p>
          <a:p>
            <a:r>
              <a:rPr lang="en-US" sz="1400" dirty="0" smtClean="0"/>
              <a:t>A Pie-in-the-sky and Realistic figure</a:t>
            </a:r>
          </a:p>
          <a:p>
            <a:endParaRPr lang="en-US" sz="1400" dirty="0" smtClean="0"/>
          </a:p>
          <a:p>
            <a:r>
              <a:rPr lang="en-US" sz="1400" dirty="0" smtClean="0"/>
              <a:t>The OK TSA didn’t have an assigned budget, and the model selected treatments with a </a:t>
            </a:r>
          </a:p>
          <a:p>
            <a:endParaRPr lang="en-US" sz="1400" dirty="0" smtClean="0"/>
          </a:p>
          <a:p>
            <a:r>
              <a:rPr lang="en-US" sz="1400" dirty="0" smtClean="0"/>
              <a:t>total annual budget  ranging from $2.6 – 6.1M / year with an average of 3.8M/year.</a:t>
            </a:r>
          </a:p>
          <a:p>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optimal mix with  a $3M budget  generated 22% more volume in the mid term, 2% more in the rise and 11% in the long term in the Williams Lake TSA.</a:t>
            </a:r>
          </a:p>
          <a:p>
            <a:endParaRPr lang="en-CA" dirty="0" smtClean="0"/>
          </a:p>
          <a:p>
            <a:r>
              <a:rPr lang="en-CA" dirty="0" smtClean="0"/>
              <a:t>Treatments were selected with increasing mid term as a priority over the long term.</a:t>
            </a:r>
            <a:endParaRPr lang="en-CA" dirty="0"/>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36</a:t>
            </a:fld>
            <a:endParaRPr lang="en-CA" dirty="0"/>
          </a:p>
        </p:txBody>
      </p:sp>
    </p:spTree>
    <p:extLst>
      <p:ext uri="{BB962C8B-B14F-4D97-AF65-F5344CB8AC3E}">
        <p14:creationId xmlns="" xmlns:p14="http://schemas.microsoft.com/office/powerpoint/2010/main" val="3614284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Lakes,  the mix of treatment at the $3M a year level, resulted in a 28% rise in the midterm, 10% in the rise and 6% in the long term.</a:t>
            </a:r>
          </a:p>
          <a:p>
            <a:endParaRPr lang="en-CA" dirty="0" smtClean="0"/>
          </a:p>
          <a:p>
            <a:r>
              <a:rPr lang="en-CA" dirty="0" smtClean="0"/>
              <a:t>With much of this gain attributed to rehab and some to fertilization.</a:t>
            </a:r>
            <a:endParaRPr lang="en-CA" dirty="0"/>
          </a:p>
        </p:txBody>
      </p:sp>
      <p:sp>
        <p:nvSpPr>
          <p:cNvPr id="4" name="Slide Number Placeholder 3"/>
          <p:cNvSpPr>
            <a:spLocks noGrp="1"/>
          </p:cNvSpPr>
          <p:nvPr>
            <p:ph type="sldNum" sz="quarter" idx="10"/>
          </p:nvPr>
        </p:nvSpPr>
        <p:spPr/>
        <p:txBody>
          <a:bodyPr/>
          <a:lstStyle/>
          <a:p>
            <a:pPr>
              <a:defRPr/>
            </a:pPr>
            <a:fld id="{2B911D7A-4E8B-4B83-97FA-5FDE4573AE4F}" type="slidenum">
              <a:rPr lang="en-CA" smtClean="0"/>
              <a:pPr>
                <a:defRPr/>
              </a:pPr>
              <a:t>37</a:t>
            </a:fld>
            <a:endParaRPr lang="en-CA" dirty="0"/>
          </a:p>
        </p:txBody>
      </p:sp>
    </p:spTree>
    <p:extLst>
      <p:ext uri="{BB962C8B-B14F-4D97-AF65-F5344CB8AC3E}">
        <p14:creationId xmlns="" xmlns:p14="http://schemas.microsoft.com/office/powerpoint/2010/main" val="36142844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6213" indent="1588"/>
            <a:r>
              <a:rPr lang="en-CA" dirty="0" smtClean="0"/>
              <a:t>Adapting outputs from the strategic plan into a tactical plan requires interpretation of the learning achieved from the individually modelled silviculture scenarios, as well as, an understanding of the modelling assumptions and limitations. </a:t>
            </a:r>
          </a:p>
          <a:p>
            <a:pPr marL="176213" indent="1588"/>
            <a:endParaRPr lang="en-CA" dirty="0" smtClean="0"/>
          </a:p>
          <a:p>
            <a:pPr marL="177781" indent="-177781">
              <a:buFont typeface="Arial" pitchFamily="34" charset="0"/>
              <a:buChar char="•"/>
            </a:pPr>
            <a:r>
              <a:rPr lang="en-CA" dirty="0" smtClean="0"/>
              <a:t>Looking at the model output  of the preferred  silviculture strategy in Quesnel</a:t>
            </a:r>
          </a:p>
          <a:p>
            <a:pPr marL="177781" indent="-177781">
              <a:buFont typeface="Arial" pitchFamily="34" charset="0"/>
              <a:buChar char="•"/>
            </a:pPr>
            <a:endParaRPr lang="en-CA" dirty="0" smtClean="0"/>
          </a:p>
          <a:p>
            <a:pPr marL="177781" indent="-177781">
              <a:buFont typeface="Arial" pitchFamily="34" charset="0"/>
              <a:buChar char="•"/>
            </a:pPr>
            <a:r>
              <a:rPr lang="en-CA" dirty="0" smtClean="0"/>
              <a:t>A modelling artifact prevented the model from implementing the rehabilitation strategy sooner; </a:t>
            </a:r>
          </a:p>
          <a:p>
            <a:pPr marL="177781" indent="-177781">
              <a:buFont typeface="Arial" pitchFamily="34" charset="0"/>
              <a:buChar char="•"/>
            </a:pPr>
            <a:endParaRPr lang="en-CA" dirty="0" smtClean="0"/>
          </a:p>
          <a:p>
            <a:pPr marL="177781" indent="-177781">
              <a:buFont typeface="Arial" pitchFamily="34" charset="0"/>
              <a:buChar char="•"/>
            </a:pPr>
            <a:r>
              <a:rPr lang="en-CA" dirty="0" smtClean="0"/>
              <a:t>MPB impacted stands first need to undergo the transition to a post-shelf life stands before they are eligible for rehabilitation </a:t>
            </a:r>
          </a:p>
          <a:p>
            <a:pPr marL="177781" indent="-177781">
              <a:buFont typeface="Arial" pitchFamily="34" charset="0"/>
              <a:buChar char="•"/>
            </a:pPr>
            <a:endParaRPr lang="en-CA" dirty="0" smtClean="0"/>
          </a:p>
          <a:p>
            <a:pPr marL="177781" indent="-177781">
              <a:buFont typeface="Arial" pitchFamily="34" charset="0"/>
              <a:buChar char="•"/>
            </a:pPr>
            <a:r>
              <a:rPr lang="en-CA" dirty="0" smtClean="0"/>
              <a:t>Rehabilitation may also be delayed because although relatively little volume is harvested from this treatment type, the volume that is captured still contributes to improving the mid-term harvest level when merchantable timber volume is scarce. </a:t>
            </a:r>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F225713A-D77E-4336-AC5C-E5146A517552}" type="slidenum">
              <a:rPr lang="en-CA" smtClean="0"/>
              <a:pPr/>
              <a:t>38</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81038"/>
            <a:ext cx="4641850" cy="3481387"/>
          </a:xfrm>
        </p:spPr>
      </p:sp>
      <p:sp>
        <p:nvSpPr>
          <p:cNvPr id="3" name="Notes Placeholder 2"/>
          <p:cNvSpPr>
            <a:spLocks noGrp="1"/>
          </p:cNvSpPr>
          <p:nvPr>
            <p:ph type="body" idx="1"/>
          </p:nvPr>
        </p:nvSpPr>
        <p:spPr/>
        <p:txBody>
          <a:bodyPr>
            <a:normAutofit/>
          </a:bodyPr>
          <a:lstStyle/>
          <a:p>
            <a:r>
              <a:rPr lang="en-CA" dirty="0" smtClean="0"/>
              <a:t>Figure shows the silviculture expenditures levels used to inform the tactical plan for the next 20 years.</a:t>
            </a:r>
          </a:p>
          <a:p>
            <a:endParaRPr lang="en-CA" dirty="0" smtClean="0"/>
          </a:p>
          <a:p>
            <a:r>
              <a:rPr lang="en-CA" dirty="0" smtClean="0"/>
              <a:t>$5M on the left and $2M on the right were the 2 funding levels used in Quesnel.  </a:t>
            </a:r>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39</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9758"/>
            <a:ext cx="5588000" cy="4552572"/>
          </a:xfrm>
        </p:spPr>
        <p:txBody>
          <a:bodyPr>
            <a:noAutofit/>
          </a:bodyPr>
          <a:lstStyle/>
          <a:p>
            <a:pPr marL="177781" indent="-177781">
              <a:buFont typeface="Arial" pitchFamily="34" charset="0"/>
              <a:buChar char="•"/>
            </a:pPr>
            <a:r>
              <a:rPr lang="en-CA" sz="1300" dirty="0" smtClean="0"/>
              <a:t>This shows the silviculture expenditures levels used to inform the tactical plan for the next 20 years.</a:t>
            </a:r>
          </a:p>
          <a:p>
            <a:pPr marL="177781" indent="-177781">
              <a:buFont typeface="Arial" pitchFamily="34" charset="0"/>
              <a:buChar char="•"/>
            </a:pPr>
            <a:endParaRPr lang="en-CA" sz="1300" dirty="0" smtClean="0"/>
          </a:p>
          <a:p>
            <a:r>
              <a:rPr lang="en-CA" sz="1300" b="1" dirty="0" smtClean="0"/>
              <a:t>What is the right balance of treatments?  In Quesnel </a:t>
            </a:r>
          </a:p>
          <a:p>
            <a:r>
              <a:rPr lang="en-CA" sz="1300" b="1" dirty="0" smtClean="0"/>
              <a:t>The model favoured  the enhanced basic treatment in the near term</a:t>
            </a:r>
            <a:endParaRPr lang="en-CA" sz="1300" dirty="0" smtClean="0"/>
          </a:p>
          <a:p>
            <a:pPr marL="177781" indent="-177781">
              <a:buFont typeface="Arial" pitchFamily="34" charset="0"/>
              <a:buChar char="•"/>
            </a:pPr>
            <a:r>
              <a:rPr lang="en-CA" sz="1300" dirty="0" smtClean="0"/>
              <a:t>This is due, in part, to the lack of candidate stands for other treatments such as fertilization and rehabilitation, but also because it delivers volume into the back end of the midterm.</a:t>
            </a:r>
          </a:p>
          <a:p>
            <a:pPr marL="177781" indent="-177781">
              <a:buFont typeface="Arial" pitchFamily="34" charset="0"/>
              <a:buChar char="•"/>
            </a:pPr>
            <a:endParaRPr lang="en-CA" sz="1300" dirty="0" smtClean="0"/>
          </a:p>
          <a:p>
            <a:pPr marL="177781" indent="-177781">
              <a:buFont typeface="Arial" pitchFamily="34" charset="0"/>
              <a:buChar char="•"/>
            </a:pPr>
            <a:r>
              <a:rPr lang="en-CA" sz="1300" dirty="0" smtClean="0"/>
              <a:t>In addition to the timber supply benefits, the higher density stands with this activity could result in timber quality improvements such as lower knot sizes, reduced risks from damaging agents and climate change, and provide options for further stand management. </a:t>
            </a:r>
          </a:p>
          <a:p>
            <a:pPr marL="177781" indent="-177781">
              <a:buFont typeface="Arial" pitchFamily="34" charset="0"/>
              <a:buChar char="•"/>
            </a:pPr>
            <a:endParaRPr lang="en-CA" sz="1300" dirty="0" smtClean="0"/>
          </a:p>
          <a:p>
            <a:pPr marL="177781" indent="-177781">
              <a:buFont typeface="Arial" pitchFamily="34" charset="0"/>
              <a:buChar char="•"/>
            </a:pPr>
            <a:r>
              <a:rPr lang="en-CA" sz="1300" dirty="0" smtClean="0"/>
              <a:t>If budgets are more constrained (e.g., $2 Million/yr), pre-commercial thinning and fertilization are reduced at the expense of enhanced regeneration, while rehab remains similar. </a:t>
            </a:r>
          </a:p>
          <a:p>
            <a:pPr marL="177781" indent="-177781"/>
            <a:endParaRPr lang="en-CA" sz="1300" dirty="0" smtClean="0"/>
          </a:p>
          <a:p>
            <a:pPr marL="177781" indent="-177781">
              <a:buFont typeface="Arial" pitchFamily="34" charset="0"/>
              <a:buChar char="•"/>
            </a:pPr>
            <a:r>
              <a:rPr lang="en-CA" sz="1300" dirty="0" smtClean="0"/>
              <a:t> Fertilizing should still be considered an important element of this strategy due to its more immediate impact and therefore reduced risk of loss (fewer years of exposure to natural disturbance). Overall though, a diverse mix of investments will help to minimize these potential losses. </a:t>
            </a:r>
          </a:p>
        </p:txBody>
      </p:sp>
      <p:sp>
        <p:nvSpPr>
          <p:cNvPr id="4" name="Slide Number Placeholder 3"/>
          <p:cNvSpPr>
            <a:spLocks noGrp="1"/>
          </p:cNvSpPr>
          <p:nvPr>
            <p:ph type="sldNum" sz="quarter" idx="10"/>
          </p:nvPr>
        </p:nvSpPr>
        <p:spPr/>
        <p:txBody>
          <a:bodyPr/>
          <a:lstStyle/>
          <a:p>
            <a:fld id="{F225713A-D77E-4336-AC5C-E5146A517552}" type="slidenum">
              <a:rPr lang="en-CA" smtClean="0"/>
              <a:pPr/>
              <a:t>40</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the Okanagan TSA, where the budget was not constrained, the model selected treatment that would address the pinch points  where timber would be most limited.</a:t>
            </a:r>
          </a:p>
          <a:p>
            <a:endParaRPr lang="en-CA" dirty="0" smtClean="0"/>
          </a:p>
          <a:p>
            <a:r>
              <a:rPr lang="en-CA" dirty="0" smtClean="0"/>
              <a:t>By fertilizing to mitigate the shortage around 2025 and a series of treatments to address the 2060 shortage</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41</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figure shows the timing and the volume of harvest for the stands treated in the silviculture program</a:t>
            </a:r>
          </a:p>
          <a:p>
            <a:endParaRPr lang="en-CA" dirty="0" smtClean="0"/>
          </a:p>
          <a:p>
            <a:r>
              <a:rPr lang="en-CA" dirty="0" smtClean="0"/>
              <a:t>The fertilization program  made volume available for the first pinch point 2025, whereas  all three activities made extra volume available in the mid term pinch point 2060</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42</a:t>
            </a:fld>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400" dirty="0" smtClean="0"/>
              <a:t>Tactical plans in these Type 4s is the process of giving direction to translate to translate the preferred silviculture strategy into reality.</a:t>
            </a:r>
          </a:p>
          <a:p>
            <a:endParaRPr lang="en-CA" sz="1400" dirty="0" smtClean="0"/>
          </a:p>
          <a:p>
            <a:r>
              <a:rPr lang="en-CA" sz="1400" dirty="0" smtClean="0"/>
              <a:t>It is made up largely of direction from the analysis and the spatially explicit mapping layers.</a:t>
            </a:r>
          </a:p>
          <a:p>
            <a:endParaRPr lang="en-CA" sz="1400" dirty="0" smtClean="0"/>
          </a:p>
          <a:p>
            <a:r>
              <a:rPr lang="en-CA" sz="1400" dirty="0" smtClean="0"/>
              <a:t>The spatial location of both eligible and priority stands is a key component of the tactical plan</a:t>
            </a: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43</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smtClean="0"/>
          </a:p>
          <a:p>
            <a:r>
              <a:rPr lang="en-CA" sz="1400" dirty="0" smtClean="0"/>
              <a:t>Using </a:t>
            </a:r>
            <a:r>
              <a:rPr lang="en-CA" sz="1400" dirty="0" err="1" smtClean="0"/>
              <a:t>fertilzation</a:t>
            </a:r>
            <a:r>
              <a:rPr lang="en-CA" sz="1400" dirty="0" smtClean="0"/>
              <a:t> in the OK TSA as an example,</a:t>
            </a:r>
          </a:p>
          <a:p>
            <a:endParaRPr lang="en-CA" sz="1400" dirty="0" smtClean="0"/>
          </a:p>
          <a:p>
            <a:r>
              <a:rPr lang="en-CA" sz="1400" dirty="0" smtClean="0"/>
              <a:t>Eligible stands are the total pool that is available to choose from when implementing the fertilization treatments.</a:t>
            </a:r>
          </a:p>
          <a:p>
            <a:endParaRPr lang="en-CA" sz="1400" dirty="0" smtClean="0"/>
          </a:p>
          <a:p>
            <a:r>
              <a:rPr lang="en-CA" sz="1400" dirty="0" smtClean="0"/>
              <a:t>Summaries of eligible </a:t>
            </a:r>
            <a:r>
              <a:rPr lang="en-CA" sz="1400" dirty="0" err="1" smtClean="0"/>
              <a:t>vs</a:t>
            </a:r>
            <a:r>
              <a:rPr lang="en-CA" sz="1400" dirty="0" smtClean="0"/>
              <a:t> priority stands, can give further insight into the types of stands prioritized for treatment and hence provided further direction. </a:t>
            </a:r>
          </a:p>
          <a:p>
            <a:endParaRPr lang="en-CA" sz="1400" dirty="0" smtClean="0"/>
          </a:p>
          <a:p>
            <a:r>
              <a:rPr lang="en-US" sz="1400" dirty="0" smtClean="0"/>
              <a:t>For fertilization, these general silviculture trends include:</a:t>
            </a:r>
            <a:endParaRPr lang="en-CA" sz="1400" dirty="0" smtClean="0"/>
          </a:p>
          <a:p>
            <a:pPr marL="177800" lvl="0" indent="-177800">
              <a:buFont typeface="Arial" pitchFamily="34" charset="0"/>
              <a:buChar char="•"/>
            </a:pPr>
            <a:r>
              <a:rPr lang="en-US" sz="1400" dirty="0" smtClean="0"/>
              <a:t>The model chose to fertilize a higher proportion of spruce and less Douglas-fir and pine; </a:t>
            </a:r>
            <a:endParaRPr lang="en-CA" sz="1400" dirty="0" smtClean="0"/>
          </a:p>
          <a:p>
            <a:pPr marL="177800" lvl="0" indent="-177800">
              <a:buFont typeface="Arial" pitchFamily="34" charset="0"/>
              <a:buChar char="•"/>
            </a:pPr>
            <a:r>
              <a:rPr lang="en-US" sz="1400" dirty="0" smtClean="0"/>
              <a:t>Although ages from 15 years through 80 years were eligible for fertilization, the model chose to fertilize 73% in the 30 to 50 year age range; and</a:t>
            </a:r>
            <a:endParaRPr lang="en-CA" sz="1400" dirty="0" smtClean="0"/>
          </a:p>
          <a:p>
            <a:pPr marL="177800" lvl="0" indent="-177800">
              <a:buFont typeface="Arial" pitchFamily="34" charset="0"/>
              <a:buChar char="•"/>
            </a:pPr>
            <a:r>
              <a:rPr lang="en-US" sz="1400" dirty="0" smtClean="0"/>
              <a:t>The model chose to fertilize proportionally more area in wet belt ecosystems.</a:t>
            </a:r>
            <a:endParaRPr lang="en-CA" sz="1400" dirty="0" smtClean="0"/>
          </a:p>
          <a:p>
            <a:endParaRPr lang="en-CA" sz="1400"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44</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400" dirty="0" smtClean="0"/>
              <a:t>One of the project objectives, and deliverable from the Type 4s is a spatially explicit tactical plan</a:t>
            </a:r>
          </a:p>
          <a:p>
            <a:endParaRPr lang="en-CA" sz="1400" dirty="0" smtClean="0"/>
          </a:p>
          <a:p>
            <a:r>
              <a:rPr lang="en-CA" sz="1400" dirty="0" smtClean="0"/>
              <a:t>Matt, Al and district staff have worked with together to produce treatment opportunity maps.  The data behind these maps comes largely from RESULTS and other layers in the LRDW.</a:t>
            </a:r>
          </a:p>
          <a:p>
            <a:endParaRPr lang="en-CA" sz="1400" dirty="0" smtClean="0"/>
          </a:p>
          <a:p>
            <a:r>
              <a:rPr lang="en-CA" sz="1400" dirty="0" smtClean="0"/>
              <a:t>The output from the Type 4s is being shared by posting it to an on line </a:t>
            </a:r>
            <a:r>
              <a:rPr lang="en-CA" sz="1400" dirty="0" err="1" smtClean="0"/>
              <a:t>webmapping</a:t>
            </a:r>
            <a:r>
              <a:rPr lang="en-CA" sz="1400" dirty="0" smtClean="0"/>
              <a:t>  platform </a:t>
            </a:r>
            <a:r>
              <a:rPr lang="en-CA" sz="1400" dirty="0" err="1" smtClean="0"/>
              <a:t>ArcGIS</a:t>
            </a:r>
            <a:r>
              <a:rPr lang="en-CA" sz="1400" dirty="0" smtClean="0"/>
              <a:t> Online</a:t>
            </a:r>
          </a:p>
          <a:p>
            <a:endParaRPr lang="en-CA" sz="1400" dirty="0" smtClean="0"/>
          </a:p>
          <a:p>
            <a:r>
              <a:rPr lang="en-CA" sz="1400" dirty="0" smtClean="0"/>
              <a:t>But manipulating the priority and candidate treatment areas into an AOP may require the desktop version of </a:t>
            </a:r>
            <a:r>
              <a:rPr lang="en-CA" sz="1400" dirty="0" err="1" smtClean="0"/>
              <a:t>ArcGIS</a:t>
            </a:r>
            <a:r>
              <a:rPr lang="en-CA" sz="1400" dirty="0" smtClean="0"/>
              <a:t>.</a:t>
            </a:r>
            <a:endParaRPr lang="en-CA" sz="1400"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45</a:t>
            </a:fld>
            <a:endParaRPr lang="en-C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400" dirty="0" smtClean="0"/>
              <a:t>Here’s an example of the Preferred or Optimized Scenario for Quesnel, showing  ALL the activities the model selected for the period – 1-20 years.  </a:t>
            </a:r>
          </a:p>
          <a:p>
            <a:endParaRPr lang="en-CA" sz="1400" dirty="0" smtClean="0"/>
          </a:p>
          <a:p>
            <a:r>
              <a:rPr lang="en-CA" sz="1400" dirty="0" smtClean="0"/>
              <a:t>This now needs to be presented,  reviewed, massaged and put back together as the FFT AOP.  </a:t>
            </a:r>
          </a:p>
          <a:p>
            <a:endParaRPr lang="en-CA" sz="1400" dirty="0" smtClean="0"/>
          </a:p>
        </p:txBody>
      </p:sp>
      <p:sp>
        <p:nvSpPr>
          <p:cNvPr id="4" name="Slide Number Placeholder 3"/>
          <p:cNvSpPr>
            <a:spLocks noGrp="1"/>
          </p:cNvSpPr>
          <p:nvPr>
            <p:ph type="sldNum" sz="quarter" idx="10"/>
          </p:nvPr>
        </p:nvSpPr>
        <p:spPr/>
        <p:txBody>
          <a:bodyPr/>
          <a:lstStyle/>
          <a:p>
            <a:fld id="{F225713A-D77E-4336-AC5C-E5146A517552}" type="slidenum">
              <a:rPr lang="en-CA" smtClean="0"/>
              <a:pPr/>
              <a:t>46</a:t>
            </a:fld>
            <a:endParaRPr lang="en-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225713A-D77E-4336-AC5C-E5146A517552}" type="slidenum">
              <a:rPr lang="en-CA" smtClean="0"/>
              <a:pPr/>
              <a:t>47</a:t>
            </a:fld>
            <a:endParaRPr lang="en-CA"/>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a tool that may be made available ministry – wide through IMB</a:t>
            </a:r>
          </a:p>
          <a:p>
            <a:endParaRPr lang="en-CA" dirty="0" smtClean="0"/>
          </a:p>
          <a:p>
            <a:r>
              <a:rPr lang="en-CA" dirty="0" smtClean="0"/>
              <a:t>RPB currently hosts its own version.</a:t>
            </a:r>
          </a:p>
          <a:p>
            <a:endParaRPr lang="en-CA" dirty="0" smtClean="0"/>
          </a:p>
          <a:p>
            <a:r>
              <a:rPr lang="en-CA" dirty="0" smtClean="0"/>
              <a:t>Its good for sharing the spatial data, some tools are available with this product.</a:t>
            </a:r>
          </a:p>
          <a:p>
            <a:endParaRPr lang="en-CA" dirty="0" smtClean="0"/>
          </a:p>
          <a:p>
            <a:r>
              <a:rPr lang="en-CA" dirty="0" smtClean="0"/>
              <a:t>But Is it enough?</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48</a:t>
            </a:fld>
            <a:endParaRPr lang="en-CA"/>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Another example of the Arc GIS product showing a 3-year Operational Plan.</a:t>
            </a:r>
          </a:p>
          <a:p>
            <a:r>
              <a:rPr lang="en-CA" dirty="0" smtClean="0"/>
              <a:t> </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49</a:t>
            </a:fld>
            <a:endParaRPr lang="en-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But in order to perform spatial overlays and show the silviculture treatments in relation to other strategies, may require </a:t>
            </a:r>
            <a:r>
              <a:rPr lang="en-CA" dirty="0" err="1" smtClean="0"/>
              <a:t>ArcGIS</a:t>
            </a:r>
            <a:r>
              <a:rPr lang="en-CA" dirty="0" smtClean="0"/>
              <a:t> for Desktop and the assistance of your district GIS staff.</a:t>
            </a:r>
          </a:p>
          <a:p>
            <a:endParaRPr lang="en-CA" dirty="0" smtClean="0"/>
          </a:p>
          <a:p>
            <a:r>
              <a:rPr lang="en-CA" dirty="0" smtClean="0"/>
              <a:t>I know that Brad Powell in Quesnel, who is not here today, is doing this right now.</a:t>
            </a:r>
          </a:p>
          <a:p>
            <a:endParaRPr lang="en-CA" dirty="0" smtClean="0"/>
          </a:p>
          <a:p>
            <a:r>
              <a:rPr lang="en-CA" dirty="0" smtClean="0"/>
              <a:t>And like the FFT planting program map in the previous slide, the spatial plan can then be loaded back onto </a:t>
            </a:r>
            <a:r>
              <a:rPr lang="en-CA" dirty="0" err="1" smtClean="0"/>
              <a:t>ArcGIS</a:t>
            </a:r>
            <a:r>
              <a:rPr lang="en-CA" dirty="0" smtClean="0"/>
              <a:t> online  for others to view.</a:t>
            </a:r>
          </a:p>
          <a:p>
            <a:endParaRPr lang="en-CA" dirty="0" smtClean="0"/>
          </a:p>
          <a:p>
            <a:r>
              <a:rPr lang="en-CA" dirty="0" smtClean="0"/>
              <a:t>Matt will be going over this again in more detail this afternoon / tomorrow</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50</a:t>
            </a:fld>
            <a:endParaRPr lang="en-C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400" dirty="0" smtClean="0"/>
              <a:t>One of the objectives of the Type 4s is to link to other strategies.   Range and forage production in the  OK TSA is good example</a:t>
            </a:r>
          </a:p>
          <a:p>
            <a:pPr lvl="0"/>
            <a:endParaRPr lang="en-US" sz="1400" b="1" u="sng" dirty="0" smtClean="0"/>
          </a:p>
          <a:p>
            <a:pPr lvl="0"/>
            <a:r>
              <a:rPr lang="en-US" sz="1400" dirty="0" smtClean="0"/>
              <a:t>In the Forage Strategy for the Okanagan Shuswap District,  assumed forage growth is dependant on how </a:t>
            </a:r>
            <a:r>
              <a:rPr lang="en-US" sz="1400" dirty="0" err="1" smtClean="0"/>
              <a:t>cutblocks</a:t>
            </a:r>
            <a:r>
              <a:rPr lang="en-US" sz="1400" dirty="0" smtClean="0"/>
              <a:t> are harvested, and characterized by </a:t>
            </a:r>
            <a:r>
              <a:rPr lang="en-US" sz="1400" dirty="0" err="1" smtClean="0"/>
              <a:t>Cutblock</a:t>
            </a:r>
            <a:r>
              <a:rPr lang="en-US" sz="1400" dirty="0" smtClean="0"/>
              <a:t> types 0-4</a:t>
            </a:r>
          </a:p>
          <a:p>
            <a:pPr lvl="0"/>
            <a:endParaRPr lang="en-US" sz="1400" dirty="0" smtClean="0"/>
          </a:p>
          <a:p>
            <a:pPr lvl="0"/>
            <a:r>
              <a:rPr lang="en-US" sz="1400" dirty="0" smtClean="0"/>
              <a:t>Range licenses have been issued throughout the OK TSA, which are affected significantly by harvest activity…</a:t>
            </a:r>
          </a:p>
          <a:p>
            <a:pPr lvl="0"/>
            <a:endParaRPr lang="en-US" sz="1400" dirty="0" smtClean="0"/>
          </a:p>
          <a:p>
            <a:pPr lvl="0"/>
            <a:r>
              <a:rPr lang="en-US" sz="1400" dirty="0" smtClean="0"/>
              <a:t>The OK TSA Type 4 </a:t>
            </a:r>
            <a:r>
              <a:rPr lang="en-US" sz="1400" dirty="0" err="1" smtClean="0"/>
              <a:t>Silv</a:t>
            </a:r>
            <a:r>
              <a:rPr lang="en-US" sz="1400" dirty="0" smtClean="0"/>
              <a:t> Strategy has a range supply analysis that shows the impact the silviculture treatments and management regime have on forage supply.  </a:t>
            </a:r>
          </a:p>
          <a:p>
            <a:pPr lvl="0"/>
            <a:endParaRPr lang="en-US" sz="1400" dirty="0" smtClean="0"/>
          </a:p>
          <a:p>
            <a:r>
              <a:rPr lang="en-CA" sz="1400" dirty="0" smtClean="0"/>
              <a:t>In scenarios where no range </a:t>
            </a:r>
            <a:r>
              <a:rPr lang="en-CA" sz="1400" dirty="0" err="1" smtClean="0"/>
              <a:t>cutblocks</a:t>
            </a:r>
            <a:r>
              <a:rPr lang="en-CA" sz="1400" dirty="0" smtClean="0"/>
              <a:t> were allowed, forage production fell below the AUM targets</a:t>
            </a:r>
          </a:p>
          <a:p>
            <a:endParaRPr lang="en-CA" dirty="0" smtClean="0"/>
          </a:p>
        </p:txBody>
      </p:sp>
      <p:sp>
        <p:nvSpPr>
          <p:cNvPr id="4" name="Slide Number Placeholder 3"/>
          <p:cNvSpPr>
            <a:spLocks noGrp="1"/>
          </p:cNvSpPr>
          <p:nvPr>
            <p:ph type="sldNum" sz="quarter" idx="10"/>
          </p:nvPr>
        </p:nvSpPr>
        <p:spPr/>
        <p:txBody>
          <a:bodyPr/>
          <a:lstStyle/>
          <a:p>
            <a:fld id="{F225713A-D77E-4336-AC5C-E5146A517552}" type="slidenum">
              <a:rPr lang="en-CA" smtClean="0"/>
              <a:pPr/>
              <a:t>51</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The sum of all AUM targets on the Okanagan TSA is ~88,000 AUM per year. </a:t>
            </a:r>
          </a:p>
          <a:p>
            <a:endParaRPr lang="en-US" sz="1400" dirty="0" smtClean="0"/>
          </a:p>
          <a:p>
            <a:r>
              <a:rPr lang="en-US" sz="1400" dirty="0" smtClean="0"/>
              <a:t>Is it possible to achieve AUM forage targets across the land base and if so, what is the best way to implement this</a:t>
            </a:r>
          </a:p>
          <a:p>
            <a:endParaRPr lang="en-US" sz="1400" dirty="0" smtClean="0"/>
          </a:p>
          <a:p>
            <a:r>
              <a:rPr lang="en-US" sz="1400" dirty="0" smtClean="0"/>
              <a:t>This is easily achieved by a silviculture considering range and a forage supply only scenarios as shown.</a:t>
            </a:r>
          </a:p>
          <a:p>
            <a:endParaRPr lang="en-US" sz="1400" dirty="0" smtClean="0"/>
          </a:p>
          <a:p>
            <a:r>
              <a:rPr lang="en-US" sz="1400" dirty="0" smtClean="0"/>
              <a:t>This figure depicts a comparison of the forage supply achieved by each scenario against a risk-based backdrop (calculated as 10% on either side of the target i.e. low risk is defined 10% greater than the AUM target).</a:t>
            </a:r>
          </a:p>
          <a:p>
            <a:endParaRPr lang="en-US" sz="1400" dirty="0" smtClean="0"/>
          </a:p>
          <a:p>
            <a:r>
              <a:rPr lang="en-US" sz="1400" dirty="0" smtClean="0"/>
              <a:t>Both scenarios increase from an initial value of 27,000 AUMs to the achievable AUM target in the first modeled period. </a:t>
            </a:r>
          </a:p>
          <a:p>
            <a:endParaRPr lang="en-US" sz="1400" dirty="0" smtClean="0"/>
          </a:p>
          <a:p>
            <a:r>
              <a:rPr lang="en-US" sz="1400" dirty="0" smtClean="0"/>
              <a:t>In comparison, the silviculture scenario that does not implement range cut-blocks does not get near the AUM target. </a:t>
            </a:r>
            <a:endParaRPr lang="en-CA" sz="1400"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52</a:t>
            </a:fld>
            <a:endParaRPr lang="en-C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 seen in the silviculture considering range scenario, only a small change in management (</a:t>
            </a:r>
            <a:r>
              <a:rPr lang="en-CA" dirty="0" err="1" smtClean="0"/>
              <a:t>cutblock</a:t>
            </a:r>
            <a:r>
              <a:rPr lang="en-CA" dirty="0" smtClean="0"/>
              <a:t> types) is needed to fulfil the forage targets.</a:t>
            </a:r>
          </a:p>
          <a:p>
            <a:endParaRPr lang="en-US" dirty="0" smtClean="0"/>
          </a:p>
          <a:p>
            <a:r>
              <a:rPr lang="en-US" dirty="0" smtClean="0"/>
              <a:t>also, there was an important trend in type 3 and type 4 cut-blocks- </a:t>
            </a:r>
          </a:p>
          <a:p>
            <a:endParaRPr lang="en-US" dirty="0" smtClean="0"/>
          </a:p>
          <a:p>
            <a:r>
              <a:rPr lang="en-US" dirty="0" smtClean="0"/>
              <a:t>where possible, these cut-blocks were placed predominantly dry belt  Douglas-fir stands</a:t>
            </a:r>
          </a:p>
          <a:p>
            <a:endParaRPr lang="en-US" dirty="0" smtClean="0"/>
          </a:p>
          <a:p>
            <a:r>
              <a:rPr lang="en-US" dirty="0" smtClean="0"/>
              <a:t>Conversion to range in some of these cases represents a win-win situation for these overlapping values.</a:t>
            </a:r>
            <a:endParaRPr lang="en-CA"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53</a:t>
            </a:fld>
            <a:endParaRPr lang="en-C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9759"/>
            <a:ext cx="5588000" cy="4120524"/>
          </a:xfrm>
        </p:spPr>
        <p:txBody>
          <a:bodyPr>
            <a:normAutofit lnSpcReduction="10000"/>
          </a:bodyPr>
          <a:lstStyle/>
          <a:p>
            <a:r>
              <a:rPr lang="en-CA" sz="1400" dirty="0" smtClean="0"/>
              <a:t>Another strategy that will be considered when implementing the silviculture strategy is climate change adaptation.</a:t>
            </a:r>
          </a:p>
          <a:p>
            <a:endParaRPr lang="en-CA" sz="1400" dirty="0" smtClean="0"/>
          </a:p>
          <a:p>
            <a:r>
              <a:rPr lang="en-US" sz="1400" dirty="0" smtClean="0"/>
              <a:t>Forest management opportunities currently exist to adapt to climate change if we view the decisions through a ‘climate change lens’. </a:t>
            </a:r>
          </a:p>
          <a:p>
            <a:endParaRPr lang="en-US" sz="1400" dirty="0" smtClean="0"/>
          </a:p>
          <a:p>
            <a:r>
              <a:rPr lang="en-US" sz="1400" dirty="0" smtClean="0"/>
              <a:t>As part of the Type 4 process, a workshop to provide landscape level guidance for strategic species deployment is held in each TSA</a:t>
            </a:r>
          </a:p>
          <a:p>
            <a:endParaRPr lang="en-US" sz="1400" dirty="0" smtClean="0"/>
          </a:p>
          <a:p>
            <a:r>
              <a:rPr lang="en-US" sz="1400" dirty="0" smtClean="0"/>
              <a:t>This direction is regarded as the first step in an iterative and ongoing process refining species deployment at the landscape level. </a:t>
            </a:r>
          </a:p>
          <a:p>
            <a:endParaRPr lang="en-US" sz="1400" dirty="0" smtClean="0"/>
          </a:p>
          <a:p>
            <a:r>
              <a:rPr lang="en-US" sz="1400" dirty="0" smtClean="0"/>
              <a:t>a summary of the species deployment direction from each workshop is shown in a table,  where the desired trend for each species by BEC subzone is indicated by </a:t>
            </a:r>
          </a:p>
          <a:p>
            <a:endParaRPr lang="en-CA" sz="1400" dirty="0" smtClean="0"/>
          </a:p>
          <a:p>
            <a:pPr lvl="0"/>
            <a:r>
              <a:rPr lang="en-US" sz="1400" dirty="0" smtClean="0"/>
              <a:t>“◊” = maintain the proportion planted to logged;</a:t>
            </a:r>
            <a:endParaRPr lang="en-CA" sz="1400" dirty="0" smtClean="0"/>
          </a:p>
          <a:p>
            <a:pPr lvl="0"/>
            <a:r>
              <a:rPr lang="en-US" sz="1400" dirty="0" smtClean="0"/>
              <a:t>“↓” = Decrease the current proportion planted to logged; and</a:t>
            </a:r>
            <a:endParaRPr lang="en-CA" sz="1400" dirty="0" smtClean="0"/>
          </a:p>
          <a:p>
            <a:pPr lvl="0"/>
            <a:r>
              <a:rPr lang="en-US" sz="1400" dirty="0" smtClean="0"/>
              <a:t>“↑” = Increase the current proportion planted to logged.</a:t>
            </a:r>
            <a:endParaRPr lang="en-CA" sz="1400" dirty="0" smtClean="0"/>
          </a:p>
          <a:p>
            <a:r>
              <a:rPr lang="en-US" sz="1400" dirty="0" smtClean="0"/>
              <a:t> </a:t>
            </a:r>
            <a:endParaRPr lang="en-CA" sz="1400" dirty="0" smtClean="0"/>
          </a:p>
          <a:p>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54</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All of the  Type 4 deliverables are being posted on the RPB website, along with all of the previous </a:t>
            </a:r>
            <a:r>
              <a:rPr lang="en-CA" dirty="0" err="1" smtClean="0"/>
              <a:t>silv</a:t>
            </a:r>
            <a:r>
              <a:rPr lang="en-CA" dirty="0" smtClean="0"/>
              <a:t> strategies and  other related documentation </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55</a:t>
            </a:fld>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Finally I would like to thanks all of the district champions, some of you are here today, </a:t>
            </a:r>
          </a:p>
          <a:p>
            <a:endParaRPr lang="en-CA" dirty="0" smtClean="0"/>
          </a:p>
          <a:p>
            <a:r>
              <a:rPr lang="en-CA" dirty="0" smtClean="0"/>
              <a:t>And all the other district, licensee, BCTS staff, and contractors who are involved and helping with this process.</a:t>
            </a:r>
          </a:p>
          <a:p>
            <a:endParaRPr lang="en-CA" dirty="0" smtClean="0"/>
          </a:p>
          <a:p>
            <a:r>
              <a:rPr lang="en-CA" dirty="0" smtClean="0"/>
              <a:t>This s really only a partial list.</a:t>
            </a:r>
            <a:endParaRPr lang="en-CA" dirty="0"/>
          </a:p>
        </p:txBody>
      </p:sp>
      <p:sp>
        <p:nvSpPr>
          <p:cNvPr id="4" name="Slide Number Placeholder 3"/>
          <p:cNvSpPr>
            <a:spLocks noGrp="1"/>
          </p:cNvSpPr>
          <p:nvPr>
            <p:ph type="sldNum" sz="quarter" idx="10"/>
          </p:nvPr>
        </p:nvSpPr>
        <p:spPr/>
        <p:txBody>
          <a:bodyPr/>
          <a:lstStyle/>
          <a:p>
            <a:fld id="{F225713A-D77E-4336-AC5C-E5146A517552}" type="slidenum">
              <a:rPr lang="en-CA" smtClean="0"/>
              <a:pPr/>
              <a:t>56</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B15A77-E487-4F9B-B958-263C43255FC3}" type="slidenum">
              <a:rPr lang="en-CA" smtClean="0"/>
              <a:pPr/>
              <a:t>‹#›</a:t>
            </a:fld>
            <a:endParaRPr lang="en-CA"/>
          </a:p>
        </p:txBody>
      </p:sp>
      <p:sp>
        <p:nvSpPr>
          <p:cNvPr id="7" name="Footer Placeholder 1"/>
          <p:cNvSpPr txBox="1">
            <a:spLocks/>
          </p:cNvSpPr>
          <p:nvPr userDrawn="1"/>
        </p:nvSpPr>
        <p:spPr bwMode="auto">
          <a:xfrm rot="16200000">
            <a:off x="7587456" y="4048919"/>
            <a:ext cx="2366963"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schemeClr val="bg1">
                    <a:lumMod val="50000"/>
                  </a:schemeClr>
                </a:solidFill>
                <a:effectLst/>
                <a:uLnTx/>
                <a:uFillTx/>
                <a:latin typeface="+mn-lt"/>
                <a:ea typeface="+mn-ea"/>
                <a:cs typeface="+mn-cs"/>
              </a:rPr>
              <a:t>Sept 18, 19  Richmond, BC</a:t>
            </a:r>
            <a:endParaRPr kumimoji="0" lang="en-CA" sz="16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8" name="Slide Number Placeholder 2"/>
          <p:cNvSpPr txBox="1">
            <a:spLocks/>
          </p:cNvSpPr>
          <p:nvPr userDrawn="1"/>
        </p:nvSpPr>
        <p:spPr bwMode="auto">
          <a:xfrm>
            <a:off x="8531225" y="5648325"/>
            <a:ext cx="549275" cy="396875"/>
          </a:xfrm>
          <a:prstGeom prst="rect">
            <a:avLst/>
          </a:prstGeom>
          <a:ln>
            <a:round/>
            <a:headEnd/>
            <a:tailEnd/>
          </a:ln>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B1D50D5-010A-4B29-ABF9-A9346A8DE689}" type="slidenum">
              <a:rPr kumimoji="0" lang="en-CA"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438EDA3-8AA7-4515-8BAE-EF0129FD6C5A}" type="datetimeFigureOut">
              <a:rPr lang="en-CA" smtClean="0"/>
              <a:pPr/>
              <a:t>2013-09-18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6B15A77-E487-4F9B-B958-263C43255FC3}"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8EDA3-8AA7-4515-8BAE-EF0129FD6C5A}" type="datetimeFigureOut">
              <a:rPr lang="en-CA" smtClean="0"/>
              <a:pPr/>
              <a:t>2013-09-18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15A77-E487-4F9B-B958-263C43255FC3}"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rpb.maps.arcgis.com/home/webmap/viewer.html?webmap=eb5020c4c131475fa155c6e446b1f54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692696"/>
            <a:ext cx="7772400" cy="1800199"/>
          </a:xfrm>
        </p:spPr>
        <p:txBody>
          <a:bodyPr>
            <a:normAutofit fontScale="90000"/>
          </a:bodyPr>
          <a:lstStyle/>
          <a:p>
            <a:r>
              <a:rPr lang="en-CA" dirty="0">
                <a:effectLst>
                  <a:outerShdw blurRad="38100" dist="38100" dir="2700000" algn="tl">
                    <a:srgbClr val="000000">
                      <a:alpha val="43137"/>
                    </a:srgbClr>
                  </a:outerShdw>
                </a:effectLst>
              </a:rPr>
              <a:t>2013-14 FFT </a:t>
            </a:r>
            <a:r>
              <a:rPr lang="en-CA" dirty="0" smtClean="0">
                <a:effectLst>
                  <a:outerShdw blurRad="38100" dist="38100" dir="2700000" algn="tl">
                    <a:srgbClr val="000000">
                      <a:alpha val="43137"/>
                    </a:srgbClr>
                  </a:outerShdw>
                </a:effectLst>
              </a:rPr>
              <a:t>Fall Business Meeting </a:t>
            </a:r>
            <a:br>
              <a:rPr lang="en-CA" dirty="0" smtClean="0">
                <a:effectLst>
                  <a:outerShdw blurRad="38100" dist="38100" dir="2700000" algn="tl">
                    <a:srgbClr val="000000">
                      <a:alpha val="43137"/>
                    </a:srgbClr>
                  </a:outerShdw>
                </a:effectLst>
              </a:rPr>
            </a:br>
            <a:r>
              <a:rPr lang="en-CA" dirty="0" smtClean="0">
                <a:effectLst>
                  <a:outerShdw blurRad="38100" dist="38100" dir="2700000" algn="tl">
                    <a:srgbClr val="000000">
                      <a:alpha val="43137"/>
                    </a:srgbClr>
                  </a:outerShdw>
                </a:effectLst>
              </a:rPr>
              <a:t>Integrating Type 4 Silviculture Strategies into FFT Planning </a:t>
            </a:r>
            <a:endParaRPr lang="en-CA"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267744" y="3501008"/>
            <a:ext cx="6400800" cy="2592288"/>
          </a:xfrm>
        </p:spPr>
        <p:txBody>
          <a:bodyPr>
            <a:normAutofit/>
          </a:bodyPr>
          <a:lstStyle/>
          <a:p>
            <a:pPr lvl="0"/>
            <a:r>
              <a:rPr lang="en-CA" dirty="0">
                <a:solidFill>
                  <a:srgbClr val="FF0000"/>
                </a:solidFill>
              </a:rPr>
              <a:t>What the type 4’s are telling </a:t>
            </a:r>
            <a:r>
              <a:rPr lang="en-CA" dirty="0" smtClean="0">
                <a:solidFill>
                  <a:srgbClr val="FF0000"/>
                </a:solidFill>
              </a:rPr>
              <a:t>us?</a:t>
            </a:r>
            <a:endParaRPr lang="en-CA" dirty="0">
              <a:solidFill>
                <a:srgbClr val="FF0000"/>
              </a:solidFill>
            </a:endParaRPr>
          </a:p>
          <a:p>
            <a:r>
              <a:rPr lang="en-CA" dirty="0">
                <a:solidFill>
                  <a:srgbClr val="FF0000"/>
                </a:solidFill>
              </a:rPr>
              <a:t>Where they are taking </a:t>
            </a:r>
            <a:r>
              <a:rPr lang="en-CA" dirty="0" smtClean="0">
                <a:solidFill>
                  <a:srgbClr val="FF0000"/>
                </a:solidFill>
              </a:rPr>
              <a:t>us?</a:t>
            </a:r>
          </a:p>
          <a:p>
            <a:endParaRPr lang="en-CA" dirty="0" smtClean="0">
              <a:solidFill>
                <a:srgbClr val="FF0000"/>
              </a:solidFill>
            </a:endParaRPr>
          </a:p>
          <a:p>
            <a:r>
              <a:rPr lang="en-CA" sz="2000" dirty="0" smtClean="0">
                <a:solidFill>
                  <a:schemeClr val="tx1"/>
                </a:solidFill>
              </a:rPr>
              <a:t>Paul Rehsler RPF</a:t>
            </a:r>
            <a:br>
              <a:rPr lang="en-CA" sz="2000" dirty="0" smtClean="0">
                <a:solidFill>
                  <a:schemeClr val="tx1"/>
                </a:solidFill>
              </a:rPr>
            </a:br>
            <a:r>
              <a:rPr lang="en-CA" sz="2000" dirty="0" smtClean="0">
                <a:solidFill>
                  <a:schemeClr val="tx1"/>
                </a:solidFill>
              </a:rPr>
              <a:t>Resource Practices Branch</a:t>
            </a:r>
          </a:p>
          <a:p>
            <a:endParaRPr lang="en-CA" dirty="0" smtClean="0">
              <a:solidFill>
                <a:srgbClr val="FF0000"/>
              </a:solidFill>
            </a:endParaRPr>
          </a:p>
        </p:txBody>
      </p:sp>
      <p:pic>
        <p:nvPicPr>
          <p:cNvPr id="4" name="Picture 8"/>
          <p:cNvPicPr>
            <a:picLocks noChangeAspect="1" noChangeArrowheads="1"/>
          </p:cNvPicPr>
          <p:nvPr/>
        </p:nvPicPr>
        <p:blipFill>
          <a:blip r:embed="rId3" cstate="print"/>
          <a:stretch>
            <a:fillRect/>
          </a:stretch>
        </p:blipFill>
        <p:spPr bwMode="auto">
          <a:xfrm>
            <a:off x="251520" y="2780928"/>
            <a:ext cx="2520280" cy="327234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400" dirty="0" smtClean="0"/>
              <a:t>Project Overview</a:t>
            </a:r>
            <a:endParaRPr lang="en-CA" sz="4400" dirty="0"/>
          </a:p>
        </p:txBody>
      </p:sp>
      <p:sp>
        <p:nvSpPr>
          <p:cNvPr id="23554" name="Content Placeholder 2"/>
          <p:cNvSpPr>
            <a:spLocks noGrp="1"/>
          </p:cNvSpPr>
          <p:nvPr>
            <p:ph idx="1"/>
          </p:nvPr>
        </p:nvSpPr>
        <p:spPr/>
        <p:txBody>
          <a:bodyPr/>
          <a:lstStyle/>
          <a:p>
            <a:pPr eaLnBrk="1" hangingPunct="1"/>
            <a:r>
              <a:rPr lang="en-CA" dirty="0" smtClean="0"/>
              <a:t>Help government and licensees better understand the current and future timber and habitat supply situation- and </a:t>
            </a:r>
            <a:r>
              <a:rPr lang="en-CA" u="sng" dirty="0" smtClean="0"/>
              <a:t>what can be done to improve it</a:t>
            </a:r>
            <a:r>
              <a:rPr lang="en-CA" dirty="0" smtClean="0"/>
              <a:t>.</a:t>
            </a:r>
            <a:endParaRPr lang="en-US" dirty="0" smtClean="0"/>
          </a:p>
        </p:txBody>
      </p:sp>
      <p:sp>
        <p:nvSpPr>
          <p:cNvPr id="23555"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556E50-4FA5-4B51-8221-1059618DEEFB}" type="slidenum">
              <a:rPr lang="en-CA" smtClean="0"/>
              <a:pPr fontAlgn="base">
                <a:spcBef>
                  <a:spcPct val="0"/>
                </a:spcBef>
                <a:spcAft>
                  <a:spcPct val="0"/>
                </a:spcAft>
                <a:defRPr/>
              </a:pPr>
              <a:t>2</a:t>
            </a:fld>
            <a:endParaRPr lang="en-CA" dirty="0" smtClean="0"/>
          </a:p>
        </p:txBody>
      </p:sp>
      <p:sp>
        <p:nvSpPr>
          <p:cNvPr id="235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Richmond BC</a:t>
            </a:r>
          </a:p>
        </p:txBody>
      </p:sp>
      <p:sp>
        <p:nvSpPr>
          <p:cNvPr id="23557" name="Date Placeholder 5"/>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Sept 18, </a:t>
            </a:r>
            <a:r>
              <a:rPr lang="en-US" dirty="0"/>
              <a:t>2013</a:t>
            </a:r>
            <a:endParaRPr lang="en-CA" dirty="0"/>
          </a:p>
        </p:txBody>
      </p:sp>
      <p:pic>
        <p:nvPicPr>
          <p:cNvPr id="23558" name="Picture 3"/>
          <p:cNvPicPr>
            <a:picLocks noChangeAspect="1" noChangeArrowheads="1"/>
          </p:cNvPicPr>
          <p:nvPr/>
        </p:nvPicPr>
        <p:blipFill>
          <a:blip r:embed="rId3" cstate="print"/>
          <a:srcRect/>
          <a:stretch>
            <a:fillRect/>
          </a:stretch>
        </p:blipFill>
        <p:spPr bwMode="auto">
          <a:xfrm rot="-864937">
            <a:off x="914400" y="3753538"/>
            <a:ext cx="1828800" cy="2365375"/>
          </a:xfrm>
          <a:prstGeom prst="rect">
            <a:avLst/>
          </a:prstGeom>
          <a:noFill/>
          <a:ln w="25400">
            <a:solidFill>
              <a:schemeClr val="tx1"/>
            </a:solidFill>
            <a:miter lim="800000"/>
            <a:headEnd/>
            <a:tailEnd/>
          </a:ln>
        </p:spPr>
      </p:pic>
      <p:sp>
        <p:nvSpPr>
          <p:cNvPr id="23559" name="TextBox 6"/>
          <p:cNvSpPr txBox="1">
            <a:spLocks noChangeArrowheads="1"/>
          </p:cNvSpPr>
          <p:nvPr/>
        </p:nvSpPr>
        <p:spPr bwMode="auto">
          <a:xfrm>
            <a:off x="3200400" y="3752850"/>
            <a:ext cx="4929188" cy="1754188"/>
          </a:xfrm>
          <a:prstGeom prst="rect">
            <a:avLst/>
          </a:prstGeom>
          <a:noFill/>
          <a:ln w="9525">
            <a:noFill/>
            <a:miter lim="800000"/>
            <a:headEnd/>
            <a:tailEnd/>
          </a:ln>
        </p:spPr>
        <p:txBody>
          <a:bodyPr>
            <a:spAutoFit/>
          </a:bodyPr>
          <a:lstStyle/>
          <a:p>
            <a:r>
              <a:rPr lang="en-CA" dirty="0">
                <a:latin typeface="Calibri" pitchFamily="34" charset="0"/>
              </a:rPr>
              <a:t>Recommendation 6.1d</a:t>
            </a:r>
          </a:p>
          <a:p>
            <a:r>
              <a:rPr lang="en-US" i="1" dirty="0">
                <a:latin typeface="Calibri" pitchFamily="34" charset="0"/>
              </a:rPr>
              <a:t>“Complete a type 4 silviculture analysis for the Lakes TSA to guide the fertilization program and</a:t>
            </a:r>
          </a:p>
          <a:p>
            <a:r>
              <a:rPr lang="en-US" i="1" dirty="0">
                <a:latin typeface="Calibri" pitchFamily="34" charset="0"/>
              </a:rPr>
              <a:t>also to set other important silvicultural goals as well as to support setting goals for the</a:t>
            </a:r>
          </a:p>
          <a:p>
            <a:r>
              <a:rPr lang="en-US" i="1" dirty="0">
                <a:latin typeface="Calibri" pitchFamily="34" charset="0"/>
              </a:rPr>
              <a:t>management of wildfire risks in the TSA.”</a:t>
            </a:r>
            <a:endParaRPr lang="en-CA" i="1"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400" dirty="0" smtClean="0"/>
              <a:t>Multiple Objectives</a:t>
            </a:r>
            <a:endParaRPr lang="en-CA" sz="4400" dirty="0"/>
          </a:p>
        </p:txBody>
      </p:sp>
      <p:sp>
        <p:nvSpPr>
          <p:cNvPr id="25602" name="Content Placeholder 2"/>
          <p:cNvSpPr>
            <a:spLocks noGrp="1"/>
          </p:cNvSpPr>
          <p:nvPr>
            <p:ph idx="1"/>
          </p:nvPr>
        </p:nvSpPr>
        <p:spPr/>
        <p:txBody>
          <a:bodyPr>
            <a:normAutofit fontScale="85000" lnSpcReduction="10000"/>
          </a:bodyPr>
          <a:lstStyle/>
          <a:p>
            <a:pPr eaLnBrk="1" hangingPunct="1"/>
            <a:r>
              <a:rPr lang="en-US" dirty="0" smtClean="0"/>
              <a:t>Realistic, forward-looking assessment of timber and habitat supply under a range of scenarios</a:t>
            </a:r>
          </a:p>
          <a:p>
            <a:pPr lvl="1" eaLnBrk="1" hangingPunct="1"/>
            <a:r>
              <a:rPr lang="en-US" dirty="0" smtClean="0"/>
              <a:t>In-depth modeling</a:t>
            </a:r>
          </a:p>
          <a:p>
            <a:pPr eaLnBrk="1" hangingPunct="1"/>
            <a:r>
              <a:rPr lang="en-US" dirty="0" smtClean="0"/>
              <a:t>Products that support operational implementation</a:t>
            </a:r>
          </a:p>
          <a:p>
            <a:pPr lvl="1" eaLnBrk="1" hangingPunct="1"/>
            <a:r>
              <a:rPr lang="en-US" dirty="0" smtClean="0"/>
              <a:t>Spatially explicit plan allowing for continual improvement</a:t>
            </a:r>
          </a:p>
          <a:p>
            <a:pPr eaLnBrk="1" hangingPunct="1"/>
            <a:r>
              <a:rPr lang="en-US" dirty="0" smtClean="0"/>
              <a:t>Provide context information or indicators</a:t>
            </a:r>
          </a:p>
          <a:p>
            <a:pPr lvl="1" eaLnBrk="1" hangingPunct="1"/>
            <a:r>
              <a:rPr lang="en-US" dirty="0" smtClean="0"/>
              <a:t>Rationale for funding needs</a:t>
            </a:r>
          </a:p>
          <a:p>
            <a:pPr eaLnBrk="1" hangingPunct="1"/>
            <a:r>
              <a:rPr lang="en-US" dirty="0" smtClean="0"/>
              <a:t>Link with other plans and strategies</a:t>
            </a:r>
          </a:p>
          <a:p>
            <a:pPr lvl="1" eaLnBrk="1" hangingPunct="1"/>
            <a:r>
              <a:rPr lang="en-US" dirty="0" smtClean="0"/>
              <a:t>Manage treatment risk</a:t>
            </a:r>
          </a:p>
          <a:p>
            <a:r>
              <a:rPr lang="en-CA" dirty="0" smtClean="0">
                <a:solidFill>
                  <a:srgbClr val="FF0000"/>
                </a:solidFill>
              </a:rPr>
              <a:t>While it looks like a plan, it is a process – which is KEY </a:t>
            </a:r>
          </a:p>
          <a:p>
            <a:pPr lvl="1" eaLnBrk="1" hangingPunct="1"/>
            <a:endParaRPr lang="en-US" dirty="0" smtClean="0"/>
          </a:p>
        </p:txBody>
      </p:sp>
      <p:sp>
        <p:nvSpPr>
          <p:cNvPr id="25603"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A818AA-6BE1-47F7-BBB0-119AD3DB524C}" type="slidenum">
              <a:rPr lang="en-CA" smtClean="0"/>
              <a:pPr fontAlgn="base">
                <a:spcBef>
                  <a:spcPct val="0"/>
                </a:spcBef>
                <a:spcAft>
                  <a:spcPct val="0"/>
                </a:spcAft>
                <a:defRPr/>
              </a:pPr>
              <a:t>3</a:t>
            </a:fld>
            <a:endParaRPr lang="en-CA" dirty="0" smtClean="0"/>
          </a:p>
        </p:txBody>
      </p:sp>
      <p:sp>
        <p:nvSpPr>
          <p:cNvPr id="25604"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p>
        </p:txBody>
      </p:sp>
      <p:sp>
        <p:nvSpPr>
          <p:cNvPr id="25605" name="Date Placeholder 5"/>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Deliverables</a:t>
            </a:r>
            <a:endParaRPr lang="en-CA" dirty="0"/>
          </a:p>
        </p:txBody>
      </p:sp>
      <p:sp>
        <p:nvSpPr>
          <p:cNvPr id="27650"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Burns Lake</a:t>
            </a:r>
            <a:endParaRPr lang="en-CA" dirty="0"/>
          </a:p>
        </p:txBody>
      </p:sp>
      <p:sp>
        <p:nvSpPr>
          <p:cNvPr id="27651"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endParaRPr lang="en-CA" dirty="0"/>
          </a:p>
        </p:txBody>
      </p:sp>
      <p:sp>
        <p:nvSpPr>
          <p:cNvPr id="27652" name="Date Placeholder 5"/>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pic>
        <p:nvPicPr>
          <p:cNvPr id="27653" name="Picture 5"/>
          <p:cNvPicPr>
            <a:picLocks noChangeAspect="1" noChangeArrowheads="1"/>
          </p:cNvPicPr>
          <p:nvPr/>
        </p:nvPicPr>
        <p:blipFill>
          <a:blip r:embed="rId3" cstate="print"/>
          <a:srcRect/>
          <a:stretch>
            <a:fillRect/>
          </a:stretch>
        </p:blipFill>
        <p:spPr bwMode="auto">
          <a:xfrm>
            <a:off x="609600" y="1600200"/>
            <a:ext cx="1828800" cy="2359025"/>
          </a:xfrm>
          <a:prstGeom prst="rect">
            <a:avLst/>
          </a:prstGeom>
          <a:noFill/>
          <a:ln w="9525">
            <a:noFill/>
            <a:miter lim="800000"/>
            <a:headEnd/>
            <a:tailEnd/>
          </a:ln>
        </p:spPr>
      </p:pic>
      <p:pic>
        <p:nvPicPr>
          <p:cNvPr id="27654" name="Picture 6"/>
          <p:cNvPicPr>
            <a:picLocks noChangeAspect="1" noChangeArrowheads="1"/>
          </p:cNvPicPr>
          <p:nvPr/>
        </p:nvPicPr>
        <p:blipFill>
          <a:blip r:embed="rId4" cstate="print"/>
          <a:srcRect/>
          <a:stretch>
            <a:fillRect/>
          </a:stretch>
        </p:blipFill>
        <p:spPr bwMode="auto">
          <a:xfrm>
            <a:off x="1524000" y="2514600"/>
            <a:ext cx="1828800" cy="2357438"/>
          </a:xfrm>
          <a:prstGeom prst="rect">
            <a:avLst/>
          </a:prstGeom>
          <a:noFill/>
          <a:ln w="9525">
            <a:noFill/>
            <a:miter lim="800000"/>
            <a:headEnd/>
            <a:tailEnd/>
          </a:ln>
        </p:spPr>
      </p:pic>
      <p:pic>
        <p:nvPicPr>
          <p:cNvPr id="27655" name="Picture 7"/>
          <p:cNvPicPr>
            <a:picLocks noChangeAspect="1" noChangeArrowheads="1"/>
          </p:cNvPicPr>
          <p:nvPr/>
        </p:nvPicPr>
        <p:blipFill>
          <a:blip r:embed="rId5" cstate="print"/>
          <a:srcRect/>
          <a:stretch>
            <a:fillRect/>
          </a:stretch>
        </p:blipFill>
        <p:spPr bwMode="auto">
          <a:xfrm>
            <a:off x="2462213" y="3429000"/>
            <a:ext cx="1828800" cy="2352675"/>
          </a:xfrm>
          <a:prstGeom prst="rect">
            <a:avLst/>
          </a:prstGeom>
          <a:noFill/>
          <a:ln w="9525">
            <a:noFill/>
            <a:miter lim="800000"/>
            <a:headEnd/>
            <a:tailEnd/>
          </a:ln>
        </p:spPr>
      </p:pic>
      <p:pic>
        <p:nvPicPr>
          <p:cNvPr id="27656" name="Picture 8"/>
          <p:cNvPicPr>
            <a:picLocks noChangeAspect="1" noChangeArrowheads="1"/>
          </p:cNvPicPr>
          <p:nvPr/>
        </p:nvPicPr>
        <p:blipFill>
          <a:blip r:embed="rId6" cstate="print"/>
          <a:srcRect/>
          <a:stretch>
            <a:fillRect/>
          </a:stretch>
        </p:blipFill>
        <p:spPr bwMode="auto">
          <a:xfrm>
            <a:off x="3505200" y="4343400"/>
            <a:ext cx="1828800" cy="2363788"/>
          </a:xfrm>
          <a:prstGeom prst="rect">
            <a:avLst/>
          </a:prstGeom>
          <a:noFill/>
          <a:ln w="9525">
            <a:noFill/>
            <a:miter lim="800000"/>
            <a:headEnd/>
            <a:tailEnd/>
          </a:ln>
        </p:spPr>
      </p:pic>
      <p:sp>
        <p:nvSpPr>
          <p:cNvPr id="27657" name="TextBox 7"/>
          <p:cNvSpPr txBox="1">
            <a:spLocks noChangeArrowheads="1"/>
          </p:cNvSpPr>
          <p:nvPr/>
        </p:nvSpPr>
        <p:spPr bwMode="auto">
          <a:xfrm>
            <a:off x="2438400" y="1600200"/>
            <a:ext cx="2819400" cy="461963"/>
          </a:xfrm>
          <a:prstGeom prst="rect">
            <a:avLst/>
          </a:prstGeom>
          <a:noFill/>
          <a:ln w="9525">
            <a:noFill/>
            <a:miter lim="800000"/>
            <a:headEnd/>
            <a:tailEnd/>
          </a:ln>
        </p:spPr>
        <p:txBody>
          <a:bodyPr>
            <a:spAutoFit/>
          </a:bodyPr>
          <a:lstStyle/>
          <a:p>
            <a:r>
              <a:rPr lang="en-US" sz="2400" dirty="0">
                <a:latin typeface="Calibri" pitchFamily="34" charset="0"/>
              </a:rPr>
              <a:t>Situational Analysis</a:t>
            </a:r>
            <a:endParaRPr lang="en-CA" sz="2400" dirty="0">
              <a:latin typeface="Calibri" pitchFamily="34" charset="0"/>
            </a:endParaRPr>
          </a:p>
        </p:txBody>
      </p:sp>
      <p:sp>
        <p:nvSpPr>
          <p:cNvPr id="27658" name="TextBox 16"/>
          <p:cNvSpPr txBox="1">
            <a:spLocks noChangeArrowheads="1"/>
          </p:cNvSpPr>
          <p:nvPr/>
        </p:nvSpPr>
        <p:spPr bwMode="auto">
          <a:xfrm>
            <a:off x="3352800" y="2514600"/>
            <a:ext cx="2819400" cy="461963"/>
          </a:xfrm>
          <a:prstGeom prst="rect">
            <a:avLst/>
          </a:prstGeom>
          <a:noFill/>
          <a:ln w="9525">
            <a:noFill/>
            <a:miter lim="800000"/>
            <a:headEnd/>
            <a:tailEnd/>
          </a:ln>
        </p:spPr>
        <p:txBody>
          <a:bodyPr>
            <a:spAutoFit/>
          </a:bodyPr>
          <a:lstStyle/>
          <a:p>
            <a:r>
              <a:rPr lang="en-US" sz="2400" dirty="0">
                <a:latin typeface="Calibri" pitchFamily="34" charset="0"/>
              </a:rPr>
              <a:t>Data Package</a:t>
            </a:r>
            <a:endParaRPr lang="en-CA" sz="2400" dirty="0">
              <a:latin typeface="Calibri" pitchFamily="34" charset="0"/>
            </a:endParaRPr>
          </a:p>
        </p:txBody>
      </p:sp>
      <p:sp>
        <p:nvSpPr>
          <p:cNvPr id="27659" name="TextBox 17"/>
          <p:cNvSpPr txBox="1">
            <a:spLocks noChangeArrowheads="1"/>
          </p:cNvSpPr>
          <p:nvPr/>
        </p:nvSpPr>
        <p:spPr bwMode="auto">
          <a:xfrm>
            <a:off x="4291013" y="3429000"/>
            <a:ext cx="3938587" cy="461963"/>
          </a:xfrm>
          <a:prstGeom prst="rect">
            <a:avLst/>
          </a:prstGeom>
          <a:noFill/>
          <a:ln w="9525">
            <a:noFill/>
            <a:miter lim="800000"/>
            <a:headEnd/>
            <a:tailEnd/>
          </a:ln>
        </p:spPr>
        <p:txBody>
          <a:bodyPr>
            <a:spAutoFit/>
          </a:bodyPr>
          <a:lstStyle/>
          <a:p>
            <a:r>
              <a:rPr lang="en-US" sz="2400" dirty="0" smtClean="0">
                <a:latin typeface="Calibri" pitchFamily="34" charset="0"/>
              </a:rPr>
              <a:t>Modeling </a:t>
            </a:r>
            <a:r>
              <a:rPr lang="en-US" sz="2400" dirty="0">
                <a:latin typeface="Calibri" pitchFamily="34" charset="0"/>
              </a:rPr>
              <a:t>and Analysis Report</a:t>
            </a:r>
            <a:endParaRPr lang="en-CA" sz="2400" dirty="0">
              <a:latin typeface="Calibri" pitchFamily="34" charset="0"/>
            </a:endParaRPr>
          </a:p>
        </p:txBody>
      </p:sp>
      <p:sp>
        <p:nvSpPr>
          <p:cNvPr id="27660" name="TextBox 18"/>
          <p:cNvSpPr txBox="1">
            <a:spLocks noChangeArrowheads="1"/>
          </p:cNvSpPr>
          <p:nvPr/>
        </p:nvSpPr>
        <p:spPr bwMode="auto">
          <a:xfrm>
            <a:off x="5335588" y="4343400"/>
            <a:ext cx="2819400" cy="461963"/>
          </a:xfrm>
          <a:prstGeom prst="rect">
            <a:avLst/>
          </a:prstGeom>
          <a:noFill/>
          <a:ln w="9525">
            <a:noFill/>
            <a:miter lim="800000"/>
            <a:headEnd/>
            <a:tailEnd/>
          </a:ln>
        </p:spPr>
        <p:txBody>
          <a:bodyPr>
            <a:spAutoFit/>
          </a:bodyPr>
          <a:lstStyle/>
          <a:p>
            <a:r>
              <a:rPr lang="en-US" sz="2400" dirty="0">
                <a:latin typeface="Calibri" pitchFamily="34" charset="0"/>
              </a:rPr>
              <a:t>Silviculture Strategy</a:t>
            </a:r>
            <a:endParaRPr lang="en-CA" sz="2400"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Deliverables</a:t>
            </a:r>
            <a:endParaRPr lang="en-CA" dirty="0"/>
          </a:p>
        </p:txBody>
      </p:sp>
      <p:sp>
        <p:nvSpPr>
          <p:cNvPr id="28674" name="Content Placeholder 2"/>
          <p:cNvSpPr>
            <a:spLocks noGrp="1"/>
          </p:cNvSpPr>
          <p:nvPr>
            <p:ph idx="1"/>
          </p:nvPr>
        </p:nvSpPr>
        <p:spPr/>
        <p:txBody>
          <a:bodyPr/>
          <a:lstStyle/>
          <a:p>
            <a:pPr eaLnBrk="1" hangingPunct="1"/>
            <a:endParaRPr lang="en-CA" smtClean="0"/>
          </a:p>
        </p:txBody>
      </p:sp>
      <p:sp>
        <p:nvSpPr>
          <p:cNvPr id="2867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p>
        </p:txBody>
      </p:sp>
      <p:pic>
        <p:nvPicPr>
          <p:cNvPr id="28678" name="Picture 4"/>
          <p:cNvPicPr>
            <a:picLocks noChangeAspect="1" noChangeArrowheads="1"/>
          </p:cNvPicPr>
          <p:nvPr/>
        </p:nvPicPr>
        <p:blipFill>
          <a:blip r:embed="rId3" cstate="print"/>
          <a:srcRect/>
          <a:stretch>
            <a:fillRect/>
          </a:stretch>
        </p:blipFill>
        <p:spPr bwMode="auto">
          <a:xfrm>
            <a:off x="457200" y="1371600"/>
            <a:ext cx="7315200" cy="4751388"/>
          </a:xfrm>
          <a:prstGeom prst="rect">
            <a:avLst/>
          </a:prstGeom>
          <a:noFill/>
          <a:ln w="9525">
            <a:noFill/>
            <a:miter lim="800000"/>
            <a:headEnd/>
            <a:tailEnd/>
          </a:ln>
        </p:spPr>
      </p:pic>
      <p:sp>
        <p:nvSpPr>
          <p:cNvPr id="28679" name="TextBox 6"/>
          <p:cNvSpPr txBox="1">
            <a:spLocks noChangeArrowheads="1"/>
          </p:cNvSpPr>
          <p:nvPr/>
        </p:nvSpPr>
        <p:spPr bwMode="auto">
          <a:xfrm>
            <a:off x="457200" y="1096963"/>
            <a:ext cx="7162800" cy="277812"/>
          </a:xfrm>
          <a:prstGeom prst="rect">
            <a:avLst/>
          </a:prstGeom>
          <a:noFill/>
          <a:ln w="9525">
            <a:noFill/>
            <a:miter lim="800000"/>
            <a:headEnd/>
            <a:tailEnd/>
          </a:ln>
        </p:spPr>
        <p:txBody>
          <a:bodyPr>
            <a:spAutoFit/>
          </a:bodyPr>
          <a:lstStyle/>
          <a:p>
            <a:r>
              <a:rPr lang="en-CA" sz="1200">
                <a:solidFill>
                  <a:srgbClr val="0000FF"/>
                </a:solidFill>
                <a:latin typeface="Calibri" pitchFamily="34" charset="0"/>
                <a:hlinkClick r:id="rId4"/>
              </a:rPr>
              <a:t>http://rpb.maps.arcgis.com/home/webmap/viewer.html?webmap=eb5020c4c131475fa155c6e446b1f54c</a:t>
            </a:r>
            <a:r>
              <a:rPr lang="en-CA" sz="1200">
                <a:solidFill>
                  <a:srgbClr val="0000FF"/>
                </a:solidFill>
                <a:latin typeface="Calibri" pitchFamily="34" charset="0"/>
              </a:rPr>
              <a:t> </a:t>
            </a:r>
          </a:p>
        </p:txBody>
      </p:sp>
      <p:sp>
        <p:nvSpPr>
          <p:cNvPr id="11" name="Footer Placeholder 3"/>
          <p:cNvSpPr>
            <a:spLocks noGrp="1"/>
          </p:cNvSpPr>
          <p:nvPr>
            <p:ph type="ftr" sz="quarter" idx="11"/>
          </p:nvPr>
        </p:nvSpPr>
        <p:spPr bwMode="auto">
          <a:xfrm>
            <a:off x="3124200" y="6356350"/>
            <a:ext cx="2895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5DBB9A46-49B7-46CD-94CE-6109AB10DF43}" type="slidenum">
              <a:rPr lang="en-CA" smtClean="0"/>
              <a:pPr fontAlgn="base">
                <a:spcBef>
                  <a:spcPct val="0"/>
                </a:spcBef>
                <a:spcAft>
                  <a:spcPct val="0"/>
                </a:spcAft>
                <a:defRPr/>
              </a:pPr>
              <a:t>5</a:t>
            </a:fld>
            <a:endParaRPr lang="en-CA" dirty="0" smtClean="0"/>
          </a:p>
        </p:txBody>
      </p:sp>
      <p:sp>
        <p:nvSpPr>
          <p:cNvPr id="12"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Picture 3"/>
          <p:cNvPicPr>
            <a:picLocks noChangeAspect="1" noChangeArrowheads="1"/>
          </p:cNvPicPr>
          <p:nvPr/>
        </p:nvPicPr>
        <p:blipFill>
          <a:blip r:embed="rId3" cstate="print"/>
          <a:srcRect/>
          <a:stretch>
            <a:fillRect/>
          </a:stretch>
        </p:blipFill>
        <p:spPr bwMode="auto">
          <a:xfrm>
            <a:off x="685800" y="1752600"/>
            <a:ext cx="7772400" cy="3621088"/>
          </a:xfrm>
          <a:prstGeom prst="rect">
            <a:avLst/>
          </a:prstGeom>
          <a:noFill/>
          <a:ln w="9525">
            <a:noFill/>
            <a:miter lim="800000"/>
            <a:headEnd/>
            <a:tailEnd/>
          </a:ln>
        </p:spPr>
      </p:pic>
      <p:sp>
        <p:nvSpPr>
          <p:cNvPr id="2" name="Title 1"/>
          <p:cNvSpPr>
            <a:spLocks noGrp="1"/>
          </p:cNvSpPr>
          <p:nvPr>
            <p:ph type="title"/>
          </p:nvPr>
        </p:nvSpPr>
        <p:spPr/>
        <p:txBody>
          <a:bodyPr/>
          <a:lstStyle/>
          <a:p>
            <a:pPr eaLnBrk="1" fontAlgn="auto" hangingPunct="1">
              <a:spcAft>
                <a:spcPts val="0"/>
              </a:spcAft>
              <a:defRPr/>
            </a:pPr>
            <a:r>
              <a:rPr lang="en-US" dirty="0" smtClean="0"/>
              <a:t>Strategies – Approach</a:t>
            </a:r>
            <a:endParaRPr lang="en-CA" dirty="0"/>
          </a:p>
        </p:txBody>
      </p:sp>
      <p:sp>
        <p:nvSpPr>
          <p:cNvPr id="98307"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E9AA7D-B2DD-4EA8-845E-E3CADDBF6677}" type="slidenum">
              <a:rPr lang="en-CA" smtClean="0"/>
              <a:pPr fontAlgn="base">
                <a:spcBef>
                  <a:spcPct val="0"/>
                </a:spcBef>
                <a:spcAft>
                  <a:spcPct val="0"/>
                </a:spcAft>
                <a:defRPr/>
              </a:pPr>
              <a:t>6</a:t>
            </a:fld>
            <a:endParaRPr lang="en-CA" dirty="0"/>
          </a:p>
        </p:txBody>
      </p:sp>
      <p:sp>
        <p:nvSpPr>
          <p:cNvPr id="98308"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p>
        </p:txBody>
      </p:sp>
      <p:sp>
        <p:nvSpPr>
          <p:cNvPr id="98309" name="Date Placeholder 5"/>
          <p:cNvSpPr>
            <a:spLocks noGrp="1"/>
          </p:cNvSpPr>
          <p:nvPr>
            <p:ph type="dt" sz="quarter" idx="10"/>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Sept 18, </a:t>
            </a:r>
            <a:r>
              <a:rPr lang="en-US" dirty="0"/>
              <a:t>2013</a:t>
            </a:r>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What the Type 4s are telling us?</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What have we learned?</a:t>
            </a:r>
          </a:p>
          <a:p>
            <a:r>
              <a:rPr lang="en-CA" sz="2800" b="1" dirty="0" smtClean="0">
                <a:solidFill>
                  <a:schemeClr val="tx2">
                    <a:lumMod val="75000"/>
                  </a:schemeClr>
                </a:solidFill>
              </a:rPr>
              <a:t>Changing harvest criteria has a significant impact on harvest flow and the mid term </a:t>
            </a:r>
          </a:p>
          <a:p>
            <a:pPr lvl="1"/>
            <a:r>
              <a:rPr lang="en-CA" dirty="0" smtClean="0"/>
              <a:t>Minimum harvest criteria will impact flows as well as our future forest conditions and options</a:t>
            </a:r>
          </a:p>
          <a:p>
            <a:pPr lvl="1"/>
            <a:r>
              <a:rPr lang="en-CA" dirty="0" smtClean="0"/>
              <a:t>Shelf-Life assumptions – are they being realized?</a:t>
            </a:r>
          </a:p>
          <a:p>
            <a:pPr lvl="1"/>
            <a:r>
              <a:rPr lang="en-CA" dirty="0" smtClean="0"/>
              <a:t>Performance of MPB understory regeneration – do we have enough information to be confident?</a:t>
            </a:r>
          </a:p>
          <a:p>
            <a:pPr lvl="1"/>
            <a:r>
              <a:rPr lang="en-CA" dirty="0" smtClean="0"/>
              <a:t>Geographical location and local conditions create different outcomes.</a:t>
            </a:r>
            <a:endParaRPr lang="en-CA" dirty="0" smtClean="0">
              <a:solidFill>
                <a:srgbClr val="FF0000"/>
              </a:solidFill>
            </a:endParaRPr>
          </a:p>
          <a:p>
            <a:pPr lvl="1"/>
            <a:r>
              <a:rPr lang="en-CA" dirty="0" smtClean="0"/>
              <a:t>Others</a:t>
            </a:r>
            <a:endParaRPr lang="en-CA" dirty="0" smtClean="0">
              <a:solidFill>
                <a:srgbClr val="FF0000"/>
              </a:solidFill>
            </a:endParaRPr>
          </a:p>
          <a:p>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Key </a:t>
            </a:r>
            <a:r>
              <a:rPr lang="en-US" dirty="0"/>
              <a:t>Assumptions </a:t>
            </a:r>
            <a:r>
              <a:rPr lang="en-US" dirty="0" smtClean="0"/>
              <a:t>– Shelf Life</a:t>
            </a:r>
            <a:endParaRPr lang="en-CA" dirty="0"/>
          </a:p>
        </p:txBody>
      </p:sp>
      <p:sp>
        <p:nvSpPr>
          <p:cNvPr id="50179" name="Slide Number Placeholder 3"/>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2199" y="1828800"/>
            <a:ext cx="7222601" cy="3200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Footer Placeholder 3"/>
          <p:cNvSpPr>
            <a:spLocks noGrp="1"/>
          </p:cNvSpPr>
          <p:nvPr>
            <p:ph type="ftr" sz="quarter" idx="11"/>
          </p:nvPr>
        </p:nvSpPr>
        <p:spPr bwMode="auto">
          <a:xfrm>
            <a:off x="3124200" y="6356350"/>
            <a:ext cx="2895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0EEC26B-CD42-438E-84BF-6931991BAC18}" type="slidenum">
              <a:rPr lang="en-CA" smtClean="0"/>
              <a:pPr fontAlgn="base">
                <a:spcBef>
                  <a:spcPct val="0"/>
                </a:spcBef>
                <a:spcAft>
                  <a:spcPct val="0"/>
                </a:spcAft>
                <a:defRPr/>
              </a:pPr>
              <a:t>8</a:t>
            </a:fld>
            <a:endParaRPr lang="en-CA" dirty="0"/>
          </a:p>
        </p:txBody>
      </p:sp>
      <p:sp>
        <p:nvSpPr>
          <p:cNvPr id="8"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fontScale="90000"/>
          </a:bodyPr>
          <a:lstStyle/>
          <a:p>
            <a:pPr eaLnBrk="1" fontAlgn="auto" hangingPunct="1">
              <a:spcAft>
                <a:spcPts val="0"/>
              </a:spcAft>
              <a:defRPr/>
            </a:pPr>
            <a:r>
              <a:rPr lang="en-US" dirty="0" smtClean="0"/>
              <a:t>Key </a:t>
            </a:r>
            <a:r>
              <a:rPr lang="en-US" dirty="0"/>
              <a:t>Assumptions </a:t>
            </a:r>
            <a:r>
              <a:rPr lang="en-US" dirty="0" smtClean="0"/>
              <a:t>– Understory Regeneration</a:t>
            </a:r>
            <a:endParaRPr lang="en-CA" dirty="0"/>
          </a:p>
        </p:txBody>
      </p:sp>
      <p:sp>
        <p:nvSpPr>
          <p:cNvPr id="52227" name="Slide Number Placeholder 3"/>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r>
              <a:rPr lang="en-CA" dirty="0" smtClean="0"/>
              <a:t>Richmond BC</a:t>
            </a:r>
          </a:p>
        </p:txBody>
      </p:sp>
      <p:pic>
        <p:nvPicPr>
          <p:cNvPr id="9217" name="Picture 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1938" y="2286000"/>
            <a:ext cx="7758113"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940594" y="4648200"/>
            <a:ext cx="6400800"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fontAlgn="auto">
              <a:spcBef>
                <a:spcPts val="0"/>
              </a:spcBef>
              <a:spcAft>
                <a:spcPts val="0"/>
              </a:spcAft>
              <a:defRPr/>
            </a:pPr>
            <a:r>
              <a:rPr lang="en-US" dirty="0" smtClean="0"/>
              <a:t>Only the MPB kill classes “60-79%” and “80-100%” have understory as per the table above.</a:t>
            </a:r>
          </a:p>
        </p:txBody>
      </p:sp>
      <p:sp>
        <p:nvSpPr>
          <p:cNvPr id="8" name="Footer Placeholder 3"/>
          <p:cNvSpPr>
            <a:spLocks noGrp="1"/>
          </p:cNvSpPr>
          <p:nvPr>
            <p:ph type="ftr" sz="quarter" idx="11"/>
          </p:nvPr>
        </p:nvSpPr>
        <p:spPr bwMode="auto">
          <a:xfrm>
            <a:off x="3131840" y="6356350"/>
            <a:ext cx="2895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fld id="{BFBFBC8B-67AD-4D7F-9156-1AFBA6350B2B}" type="slidenum">
              <a:rPr lang="en-CA" smtClean="0"/>
              <a:pPr fontAlgn="base">
                <a:spcBef>
                  <a:spcPct val="0"/>
                </a:spcBef>
                <a:spcAft>
                  <a:spcPct val="0"/>
                </a:spcAft>
                <a:defRPr/>
              </a:pPr>
              <a:t>9</a:t>
            </a:fld>
            <a:endParaRPr lang="en-CA" dirty="0"/>
          </a:p>
        </p:txBody>
      </p:sp>
      <p:sp>
        <p:nvSpPr>
          <p:cNvPr id="10"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33" name="Picture 3"/>
          <p:cNvPicPr>
            <a:picLocks noChangeAspect="1" noChangeArrowheads="1"/>
          </p:cNvPicPr>
          <p:nvPr/>
        </p:nvPicPr>
        <p:blipFill>
          <a:blip r:embed="rId3" cstate="print"/>
          <a:srcRect/>
          <a:stretch>
            <a:fillRect/>
          </a:stretch>
        </p:blipFill>
        <p:spPr bwMode="auto">
          <a:xfrm>
            <a:off x="533400" y="1870075"/>
            <a:ext cx="7162800" cy="4287110"/>
          </a:xfrm>
          <a:prstGeom prst="rect">
            <a:avLst/>
          </a:prstGeom>
          <a:noFill/>
          <a:ln w="9525">
            <a:noFill/>
            <a:miter lim="800000"/>
            <a:headEnd/>
            <a:tailEnd/>
          </a:ln>
        </p:spPr>
      </p:pic>
      <p:sp>
        <p:nvSpPr>
          <p:cNvPr id="2" name="Title 1"/>
          <p:cNvSpPr>
            <a:spLocks noGrp="1"/>
          </p:cNvSpPr>
          <p:nvPr>
            <p:ph type="title"/>
          </p:nvPr>
        </p:nvSpPr>
        <p:spPr/>
        <p:txBody>
          <a:bodyPr/>
          <a:lstStyle/>
          <a:p>
            <a:pPr eaLnBrk="1" fontAlgn="auto" hangingPunct="1">
              <a:spcAft>
                <a:spcPts val="0"/>
              </a:spcAft>
              <a:defRPr/>
            </a:pPr>
            <a:r>
              <a:rPr lang="en-US" dirty="0"/>
              <a:t>Key </a:t>
            </a:r>
            <a:r>
              <a:rPr lang="en-US" dirty="0" smtClean="0"/>
              <a:t>Assumptions </a:t>
            </a:r>
            <a:r>
              <a:rPr lang="en-US" dirty="0"/>
              <a:t>– </a:t>
            </a:r>
            <a:r>
              <a:rPr lang="en-US" dirty="0" smtClean="0"/>
              <a:t>MPB Dynamics</a:t>
            </a:r>
            <a:endParaRPr lang="en-CA" sz="2800" dirty="0"/>
          </a:p>
        </p:txBody>
      </p:sp>
      <p:sp>
        <p:nvSpPr>
          <p:cNvPr id="17" name="TextBox 16"/>
          <p:cNvSpPr txBox="1"/>
          <p:nvPr/>
        </p:nvSpPr>
        <p:spPr>
          <a:xfrm>
            <a:off x="4121552" y="2362200"/>
            <a:ext cx="3009900" cy="175432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fontAlgn="auto">
              <a:spcBef>
                <a:spcPts val="0"/>
              </a:spcBef>
              <a:spcAft>
                <a:spcPts val="0"/>
              </a:spcAft>
              <a:defRPr/>
            </a:pPr>
            <a:r>
              <a:rPr lang="en-US" dirty="0" smtClean="0"/>
              <a:t>Different combinations of overstory live &amp; dead and understory will impact the length of time available for salvage, unavailable and available again</a:t>
            </a:r>
          </a:p>
        </p:txBody>
      </p:sp>
      <p:grpSp>
        <p:nvGrpSpPr>
          <p:cNvPr id="3" name="Group 24"/>
          <p:cNvGrpSpPr>
            <a:grpSpLocks/>
          </p:cNvGrpSpPr>
          <p:nvPr/>
        </p:nvGrpSpPr>
        <p:grpSpPr bwMode="auto">
          <a:xfrm>
            <a:off x="1673225" y="3902075"/>
            <a:ext cx="2212975" cy="1666875"/>
            <a:chOff x="1673382" y="3901642"/>
            <a:chExt cx="2212818" cy="1667371"/>
          </a:xfrm>
        </p:grpSpPr>
        <p:cxnSp>
          <p:nvCxnSpPr>
            <p:cNvPr id="20" name="Straight Arrow Connector 19"/>
            <p:cNvCxnSpPr/>
            <p:nvPr/>
          </p:nvCxnSpPr>
          <p:spPr>
            <a:xfrm>
              <a:off x="1673382" y="4578118"/>
              <a:ext cx="0" cy="990895"/>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886200" y="4578118"/>
              <a:ext cx="0" cy="990895"/>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rot="5400000">
              <a:off x="2624170" y="3316087"/>
              <a:ext cx="311243" cy="2212818"/>
            </a:xfrm>
            <a:prstGeom prst="leftBrace">
              <a:avLst>
                <a:gd name="adj1" fmla="val 8333"/>
                <a:gd name="adj2" fmla="val 50414"/>
              </a:avLst>
            </a:prstGeom>
            <a:ln w="28575">
              <a:solidFill>
                <a:srgbClr val="0000FF"/>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CA"/>
            </a:p>
          </p:txBody>
        </p:sp>
        <p:sp>
          <p:nvSpPr>
            <p:cNvPr id="56340" name="TextBox 21"/>
            <p:cNvSpPr txBox="1">
              <a:spLocks noChangeArrowheads="1"/>
            </p:cNvSpPr>
            <p:nvPr/>
          </p:nvSpPr>
          <p:spPr bwMode="auto">
            <a:xfrm>
              <a:off x="2119282" y="3901642"/>
              <a:ext cx="1309718" cy="369332"/>
            </a:xfrm>
            <a:prstGeom prst="rect">
              <a:avLst/>
            </a:prstGeom>
            <a:noFill/>
            <a:ln w="9525">
              <a:noFill/>
              <a:miter lim="800000"/>
              <a:headEnd/>
              <a:tailEnd/>
            </a:ln>
          </p:spPr>
          <p:txBody>
            <a:bodyPr wrap="none">
              <a:spAutoFit/>
            </a:bodyPr>
            <a:lstStyle/>
            <a:p>
              <a:r>
                <a:rPr lang="en-US" b="1" dirty="0">
                  <a:solidFill>
                    <a:srgbClr val="0000FF"/>
                  </a:solidFill>
                  <a:latin typeface="Calibri" pitchFamily="34" charset="0"/>
                </a:rPr>
                <a:t>Unavailable</a:t>
              </a:r>
              <a:endParaRPr lang="en-CA" b="1" dirty="0">
                <a:solidFill>
                  <a:srgbClr val="0000FF"/>
                </a:solidFill>
                <a:latin typeface="Calibri" pitchFamily="34" charset="0"/>
              </a:endParaRPr>
            </a:p>
          </p:txBody>
        </p:sp>
      </p:grpSp>
      <p:sp>
        <p:nvSpPr>
          <p:cNvPr id="15"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
        <p:nvSpPr>
          <p:cNvPr id="18" name="Slide Number Placeholder 7"/>
          <p:cNvSpPr>
            <a:spLocks noGrp="1"/>
          </p:cNvSpPr>
          <p:nvPr>
            <p:ph type="sldNum" sz="quarter" idx="11"/>
          </p:nvPr>
        </p:nvSpPr>
        <p:spPr>
          <a:xfrm>
            <a:off x="3124200" y="6356350"/>
            <a:ext cx="2895600" cy="365125"/>
          </a:xfrm>
        </p:spPr>
        <p:txBody>
          <a:bodyPr/>
          <a:lstStyle/>
          <a:p>
            <a:pPr>
              <a:defRPr/>
            </a:pPr>
            <a:fld id="{BC941141-5C10-4B5E-A846-387B0109A481}" type="slidenum">
              <a:rPr lang="en-CA"/>
              <a:pPr>
                <a:defRPr/>
              </a:pPr>
              <a:t>10</a:t>
            </a:fld>
            <a:endParaRPr lang="en-CA" dirty="0"/>
          </a:p>
        </p:txBody>
      </p:sp>
      <p:sp>
        <p:nvSpPr>
          <p:cNvPr id="19" name="Footer Placeholder 8"/>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a:t>
            </a:r>
            <a:r>
              <a:rPr kumimoji="0" lang="en-CA" sz="1200" b="0" i="0" u="none" strike="noStrike" kern="1200" cap="none" spc="0" normalizeH="0" noProof="0" dirty="0" smtClean="0">
                <a:ln>
                  <a:noFill/>
                </a:ln>
                <a:solidFill>
                  <a:schemeClr val="tx1">
                    <a:tint val="75000"/>
                  </a:schemeClr>
                </a:solidFill>
                <a:effectLst/>
                <a:uLnTx/>
                <a:uFillTx/>
                <a:latin typeface="+mn-lt"/>
                <a:ea typeface="+mn-ea"/>
                <a:cs typeface="+mn-cs"/>
              </a:rPr>
              <a:t>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lstStyle/>
          <a:p>
            <a:pPr>
              <a:defRPr/>
            </a:pPr>
            <a:r>
              <a:rPr dirty="0" smtClean="0"/>
              <a:t>Harvest Flow </a:t>
            </a:r>
            <a:endParaRPr dirty="0"/>
          </a:p>
        </p:txBody>
      </p:sp>
      <p:sp>
        <p:nvSpPr>
          <p:cNvPr id="12291" name="Content Placeholder 7"/>
          <p:cNvSpPr>
            <a:spLocks noGrp="1"/>
          </p:cNvSpPr>
          <p:nvPr>
            <p:ph idx="1"/>
          </p:nvPr>
        </p:nvSpPr>
        <p:spPr>
          <a:xfrm>
            <a:off x="457200" y="1600201"/>
            <a:ext cx="8229600" cy="1252736"/>
          </a:xfrm>
        </p:spPr>
        <p:txBody>
          <a:bodyPr>
            <a:normAutofit/>
          </a:bodyPr>
          <a:lstStyle/>
          <a:p>
            <a:r>
              <a:rPr dirty="0" smtClean="0"/>
              <a:t>Harvest Volume by Stand Type</a:t>
            </a:r>
            <a:r>
              <a:rPr lang="en-CA" dirty="0" smtClean="0"/>
              <a:t> in Quesnel TSA</a:t>
            </a:r>
          </a:p>
        </p:txBody>
      </p:sp>
      <p:sp>
        <p:nvSpPr>
          <p:cNvPr id="8" name="Date Placeholder 7"/>
          <p:cNvSpPr>
            <a:spLocks noGrp="1"/>
          </p:cNvSpPr>
          <p:nvPr>
            <p:ph type="dt" sz="quarter" idx="10"/>
          </p:nvPr>
        </p:nvSpPr>
        <p:spPr/>
        <p:txBody>
          <a:bodyPr/>
          <a:lstStyle/>
          <a:p>
            <a:pPr>
              <a:defRPr/>
            </a:pPr>
            <a:r>
              <a:rPr lang="en-US" dirty="0" smtClean="0"/>
              <a:t>Sept 18, 2013</a:t>
            </a:r>
            <a:endParaRPr lang="en-CA" dirty="0"/>
          </a:p>
        </p:txBody>
      </p:sp>
      <p:sp>
        <p:nvSpPr>
          <p:cNvPr id="9" name="Slide Number Placeholder 8"/>
          <p:cNvSpPr>
            <a:spLocks noGrp="1"/>
          </p:cNvSpPr>
          <p:nvPr>
            <p:ph type="sldNum" sz="quarter" idx="11"/>
          </p:nvPr>
        </p:nvSpPr>
        <p:spPr/>
        <p:txBody>
          <a:bodyPr/>
          <a:lstStyle/>
          <a:p>
            <a:pPr>
              <a:defRPr/>
            </a:pPr>
            <a:fld id="{ECA269CE-0E8F-45D2-B086-8D92996B66FD}" type="slidenum">
              <a:rPr lang="en-CA"/>
              <a:pPr>
                <a:defRPr/>
              </a:pPr>
              <a:t>11</a:t>
            </a:fld>
            <a:endParaRPr lang="en-CA" dirty="0"/>
          </a:p>
        </p:txBody>
      </p:sp>
      <p:sp>
        <p:nvSpPr>
          <p:cNvPr id="10" name="Footer Placeholder 9"/>
          <p:cNvSpPr>
            <a:spLocks noGrp="1"/>
          </p:cNvSpPr>
          <p:nvPr>
            <p:ph type="ftr" sz="quarter" idx="12"/>
          </p:nvPr>
        </p:nvSpPr>
        <p:spPr/>
        <p:txBody>
          <a:bodyPr/>
          <a:lstStyle/>
          <a:p>
            <a:pPr>
              <a:defRPr/>
            </a:pPr>
            <a:r>
              <a:rPr lang="en-CA" dirty="0" err="1" smtClean="0"/>
              <a:t>Quesnel</a:t>
            </a:r>
            <a:r>
              <a:rPr lang="en-CA" dirty="0" smtClean="0"/>
              <a:t> T4 Modeling Summary</a:t>
            </a:r>
            <a:endParaRPr lang="en-CA"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915816" y="2132856"/>
            <a:ext cx="5879751" cy="35667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827584" y="2492896"/>
            <a:ext cx="1656183" cy="2677656"/>
          </a:xfrm>
          <a:prstGeom prst="rect">
            <a:avLst/>
          </a:prstGeom>
          <a:noFill/>
        </p:spPr>
        <p:txBody>
          <a:bodyPr wrap="square" rtlCol="0">
            <a:spAutoFit/>
          </a:bodyPr>
          <a:lstStyle/>
          <a:p>
            <a:r>
              <a:rPr lang="en-CA" sz="2800" dirty="0" smtClean="0"/>
              <a:t>Dead Pl </a:t>
            </a:r>
            <a:r>
              <a:rPr lang="en-CA" sz="2800" dirty="0" err="1" smtClean="0"/>
              <a:t>Vol</a:t>
            </a:r>
            <a:r>
              <a:rPr lang="en-CA" sz="2800" dirty="0" smtClean="0"/>
              <a:t> Salvaged = 26.8M (71% of time 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lstStyle/>
          <a:p>
            <a:pPr>
              <a:defRPr/>
            </a:pPr>
            <a:r>
              <a:rPr dirty="0" smtClean="0"/>
              <a:t>Harvest Flow </a:t>
            </a:r>
            <a:endParaRPr dirty="0"/>
          </a:p>
        </p:txBody>
      </p:sp>
      <p:sp>
        <p:nvSpPr>
          <p:cNvPr id="12291" name="Content Placeholder 7"/>
          <p:cNvSpPr>
            <a:spLocks noGrp="1"/>
          </p:cNvSpPr>
          <p:nvPr>
            <p:ph idx="1"/>
          </p:nvPr>
        </p:nvSpPr>
        <p:spPr>
          <a:xfrm>
            <a:off x="457200" y="1600201"/>
            <a:ext cx="8229600" cy="892695"/>
          </a:xfrm>
        </p:spPr>
        <p:txBody>
          <a:bodyPr>
            <a:normAutofit/>
          </a:bodyPr>
          <a:lstStyle/>
          <a:p>
            <a:r>
              <a:rPr dirty="0" smtClean="0"/>
              <a:t>Harvest Volume by Stand Type</a:t>
            </a:r>
            <a:r>
              <a:rPr lang="en-CA" dirty="0" smtClean="0"/>
              <a:t> in Lakes TSA</a:t>
            </a:r>
          </a:p>
        </p:txBody>
      </p:sp>
      <p:sp>
        <p:nvSpPr>
          <p:cNvPr id="8" name="Date Placeholder 7"/>
          <p:cNvSpPr>
            <a:spLocks noGrp="1"/>
          </p:cNvSpPr>
          <p:nvPr>
            <p:ph type="dt" sz="quarter" idx="10"/>
          </p:nvPr>
        </p:nvSpPr>
        <p:spPr/>
        <p:txBody>
          <a:bodyPr/>
          <a:lstStyle/>
          <a:p>
            <a:pPr>
              <a:defRPr/>
            </a:pPr>
            <a:r>
              <a:rPr lang="en-US" dirty="0" smtClean="0"/>
              <a:t>Sept 18, 2013</a:t>
            </a:r>
            <a:endParaRPr lang="en-CA" dirty="0"/>
          </a:p>
        </p:txBody>
      </p:sp>
      <p:sp>
        <p:nvSpPr>
          <p:cNvPr id="9" name="Slide Number Placeholder 8"/>
          <p:cNvSpPr>
            <a:spLocks noGrp="1"/>
          </p:cNvSpPr>
          <p:nvPr>
            <p:ph type="sldNum" sz="quarter" idx="11"/>
          </p:nvPr>
        </p:nvSpPr>
        <p:spPr/>
        <p:txBody>
          <a:bodyPr/>
          <a:lstStyle/>
          <a:p>
            <a:pPr>
              <a:defRPr/>
            </a:pPr>
            <a:fld id="{ECA269CE-0E8F-45D2-B086-8D92996B66FD}" type="slidenum">
              <a:rPr lang="en-CA"/>
              <a:pPr>
                <a:defRPr/>
              </a:pPr>
              <a:t>12</a:t>
            </a:fld>
            <a:endParaRPr lang="en-CA" dirty="0"/>
          </a:p>
        </p:txBody>
      </p:sp>
      <p:sp>
        <p:nvSpPr>
          <p:cNvPr id="10" name="Footer Placeholder 9"/>
          <p:cNvSpPr>
            <a:spLocks noGrp="1"/>
          </p:cNvSpPr>
          <p:nvPr>
            <p:ph type="ftr" sz="quarter" idx="12"/>
          </p:nvPr>
        </p:nvSpPr>
        <p:spPr/>
        <p:txBody>
          <a:bodyPr/>
          <a:lstStyle/>
          <a:p>
            <a:pPr>
              <a:defRPr/>
            </a:pPr>
            <a:r>
              <a:rPr lang="en-CA" dirty="0" smtClean="0"/>
              <a:t>Lakes T4 Modeling Summary</a:t>
            </a:r>
            <a:endParaRPr lang="en-CA" dirty="0"/>
          </a:p>
        </p:txBody>
      </p:sp>
      <p:pic>
        <p:nvPicPr>
          <p:cNvPr id="12" name="Picture 11"/>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031930" y="2718048"/>
            <a:ext cx="7076574" cy="3519264"/>
          </a:xfrm>
          <a:prstGeom prst="rect">
            <a:avLst/>
          </a:prstGeom>
          <a:noFill/>
        </p:spPr>
      </p:pic>
      <p:sp>
        <p:nvSpPr>
          <p:cNvPr id="13" name="TextBox 12"/>
          <p:cNvSpPr txBox="1"/>
          <p:nvPr/>
        </p:nvSpPr>
        <p:spPr>
          <a:xfrm>
            <a:off x="323528" y="2348880"/>
            <a:ext cx="1800200" cy="3139321"/>
          </a:xfrm>
          <a:prstGeom prst="rect">
            <a:avLst/>
          </a:prstGeom>
          <a:noFill/>
        </p:spPr>
        <p:txBody>
          <a:bodyPr wrap="square" rtlCol="0">
            <a:spAutoFit/>
          </a:bodyPr>
          <a:lstStyle/>
          <a:p>
            <a:r>
              <a:rPr lang="en-CA" dirty="0" smtClean="0"/>
              <a:t>In first 5-yr period (2011-2015), </a:t>
            </a:r>
            <a:br>
              <a:rPr lang="en-CA" dirty="0" smtClean="0"/>
            </a:br>
            <a:r>
              <a:rPr lang="en-CA" dirty="0" smtClean="0"/>
              <a:t>79% of the harvest volume is pine (63% dead; 16% live), </a:t>
            </a:r>
            <a:br>
              <a:rPr lang="en-CA" dirty="0" smtClean="0"/>
            </a:br>
            <a:r>
              <a:rPr lang="en-CA" dirty="0" smtClean="0"/>
              <a:t>with spruce/ balsam comprising the rest.</a:t>
            </a:r>
            <a:endParaRPr lang="en-C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Harvest Flow</a:t>
            </a:r>
            <a:endParaRPr lang="en-US" dirty="0"/>
          </a:p>
        </p:txBody>
      </p:sp>
      <p:sp>
        <p:nvSpPr>
          <p:cNvPr id="3" name="Content Placeholder 2"/>
          <p:cNvSpPr>
            <a:spLocks noGrp="1"/>
          </p:cNvSpPr>
          <p:nvPr>
            <p:ph idx="1"/>
          </p:nvPr>
        </p:nvSpPr>
        <p:spPr>
          <a:xfrm>
            <a:off x="457200" y="1412776"/>
            <a:ext cx="8229600" cy="4713387"/>
          </a:xfrm>
        </p:spPr>
        <p:txBody>
          <a:bodyPr/>
          <a:lstStyle/>
          <a:p>
            <a:r>
              <a:rPr lang="en-US" dirty="0" smtClean="0"/>
              <a:t>In Quesnel, harvest of managed stands starts in 30-40yrs, dominant by 40-50 yrs.  </a:t>
            </a:r>
            <a:endParaRPr lang="en-US"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p:txBody>
          <a:bodyPr/>
          <a:lstStyle/>
          <a:p>
            <a:pPr>
              <a:defRPr/>
            </a:pPr>
            <a:fld id="{B1DB9AA1-40A9-4444-8781-1AD8CB085257}" type="slidenum">
              <a:rPr lang="en-CA" smtClean="0"/>
              <a:pPr>
                <a:defRPr/>
              </a:pPr>
              <a:t>13</a:t>
            </a:fld>
            <a:endParaRPr lang="en-CA" dirty="0"/>
          </a:p>
        </p:txBody>
      </p:sp>
      <p:sp>
        <p:nvSpPr>
          <p:cNvPr id="6" name="Footer Placeholder 5"/>
          <p:cNvSpPr>
            <a:spLocks noGrp="1"/>
          </p:cNvSpPr>
          <p:nvPr>
            <p:ph type="ftr" sz="quarter" idx="12"/>
          </p:nvPr>
        </p:nvSpPr>
        <p:spPr/>
        <p:txBody>
          <a:bodyPr/>
          <a:lstStyle/>
          <a:p>
            <a:pPr>
              <a:defRPr/>
            </a:pPr>
            <a:r>
              <a:rPr lang="en-CA" smtClean="0"/>
              <a:t>Quesnel T4 Modeling Summary</a:t>
            </a:r>
            <a:endParaRPr lang="en-CA"/>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5616" y="2564904"/>
            <a:ext cx="6688137" cy="3608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80396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Harvest Flow</a:t>
            </a:r>
            <a:endParaRPr lang="en-US" dirty="0"/>
          </a:p>
        </p:txBody>
      </p:sp>
      <p:sp>
        <p:nvSpPr>
          <p:cNvPr id="3" name="Content Placeholder 2"/>
          <p:cNvSpPr>
            <a:spLocks noGrp="1"/>
          </p:cNvSpPr>
          <p:nvPr>
            <p:ph idx="1"/>
          </p:nvPr>
        </p:nvSpPr>
        <p:spPr>
          <a:xfrm>
            <a:off x="457200" y="1412776"/>
            <a:ext cx="8229600" cy="4713387"/>
          </a:xfrm>
        </p:spPr>
        <p:txBody>
          <a:bodyPr/>
          <a:lstStyle/>
          <a:p>
            <a:pPr marL="168275" indent="-168275"/>
            <a:r>
              <a:rPr lang="en-US" dirty="0" smtClean="0"/>
              <a:t>In Williams Lake, harvest of managed stands starts sooner, year 16-20, dominant by year 30.</a:t>
            </a:r>
            <a:endParaRPr lang="en-US"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p:txBody>
          <a:bodyPr/>
          <a:lstStyle/>
          <a:p>
            <a:pPr>
              <a:defRPr/>
            </a:pPr>
            <a:fld id="{B1DB9AA1-40A9-4444-8781-1AD8CB085257}" type="slidenum">
              <a:rPr lang="en-CA" smtClean="0"/>
              <a:pPr>
                <a:defRPr/>
              </a:pPr>
              <a:t>14</a:t>
            </a:fld>
            <a:endParaRPr lang="en-CA" dirty="0"/>
          </a:p>
        </p:txBody>
      </p:sp>
      <p:sp>
        <p:nvSpPr>
          <p:cNvPr id="6" name="Footer Placeholder 5"/>
          <p:cNvSpPr>
            <a:spLocks noGrp="1"/>
          </p:cNvSpPr>
          <p:nvPr>
            <p:ph type="ftr" sz="quarter" idx="12"/>
          </p:nvPr>
        </p:nvSpPr>
        <p:spPr>
          <a:xfrm>
            <a:off x="6084168" y="6356350"/>
            <a:ext cx="2602632" cy="365125"/>
          </a:xfrm>
        </p:spPr>
        <p:txBody>
          <a:bodyPr/>
          <a:lstStyle/>
          <a:p>
            <a:pPr>
              <a:defRPr/>
            </a:pPr>
            <a:r>
              <a:rPr lang="en-CA" dirty="0" smtClean="0"/>
              <a:t>Williams LakeT4 Modeling Summary</a:t>
            </a:r>
            <a:endParaRPr lang="en-CA" dirty="0"/>
          </a:p>
        </p:txBody>
      </p:sp>
      <p:pic>
        <p:nvPicPr>
          <p:cNvPr id="8" name="Picture 7"/>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700291" y="2426841"/>
            <a:ext cx="7544117" cy="3954487"/>
          </a:xfrm>
          <a:prstGeom prst="rect">
            <a:avLst/>
          </a:prstGeom>
          <a:noFill/>
        </p:spPr>
      </p:pic>
    </p:spTree>
    <p:extLst>
      <p:ext uri="{BB962C8B-B14F-4D97-AF65-F5344CB8AC3E}">
        <p14:creationId xmlns:p14="http://schemas.microsoft.com/office/powerpoint/2010/main" xmlns="" val="268039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936104"/>
          </a:xfrm>
        </p:spPr>
        <p:txBody>
          <a:bodyPr>
            <a:normAutofit/>
          </a:bodyPr>
          <a:lstStyle/>
          <a:p>
            <a:pPr>
              <a:defRPr/>
            </a:pPr>
            <a:r>
              <a:rPr lang="en-CA" dirty="0" smtClean="0"/>
              <a:t>Harvest Ages</a:t>
            </a:r>
            <a:endParaRPr dirty="0"/>
          </a:p>
        </p:txBody>
      </p:sp>
      <p:sp>
        <p:nvSpPr>
          <p:cNvPr id="16387" name="Content Placeholder 7"/>
          <p:cNvSpPr>
            <a:spLocks noGrp="1"/>
          </p:cNvSpPr>
          <p:nvPr>
            <p:ph idx="1"/>
          </p:nvPr>
        </p:nvSpPr>
        <p:spPr>
          <a:xfrm>
            <a:off x="468313" y="1374775"/>
            <a:ext cx="8229600" cy="4525963"/>
          </a:xfrm>
        </p:spPr>
        <p:txBody>
          <a:bodyPr/>
          <a:lstStyle/>
          <a:p>
            <a:pPr>
              <a:buNone/>
            </a:pPr>
            <a:r>
              <a:rPr lang="en-CA" dirty="0" smtClean="0"/>
              <a:t> </a:t>
            </a:r>
            <a:endParaRPr dirty="0" smtClean="0"/>
          </a:p>
        </p:txBody>
      </p:sp>
      <p:sp>
        <p:nvSpPr>
          <p:cNvPr id="8" name="Date Placeholder 7"/>
          <p:cNvSpPr>
            <a:spLocks noGrp="1"/>
          </p:cNvSpPr>
          <p:nvPr>
            <p:ph type="dt" sz="quarter" idx="10"/>
          </p:nvPr>
        </p:nvSpPr>
        <p:spPr/>
        <p:txBody>
          <a:bodyPr/>
          <a:lstStyle/>
          <a:p>
            <a:pPr>
              <a:defRPr/>
            </a:pPr>
            <a:r>
              <a:rPr lang="en-CA" dirty="0" smtClean="0"/>
              <a:t>Sept 18 2013</a:t>
            </a:r>
            <a:endParaRPr lang="en-CA" dirty="0"/>
          </a:p>
        </p:txBody>
      </p:sp>
      <p:sp>
        <p:nvSpPr>
          <p:cNvPr id="9" name="Slide Number Placeholder 8"/>
          <p:cNvSpPr>
            <a:spLocks noGrp="1"/>
          </p:cNvSpPr>
          <p:nvPr>
            <p:ph type="sldNum" sz="quarter" idx="11"/>
          </p:nvPr>
        </p:nvSpPr>
        <p:spPr/>
        <p:txBody>
          <a:bodyPr/>
          <a:lstStyle/>
          <a:p>
            <a:pPr>
              <a:defRPr/>
            </a:pPr>
            <a:fld id="{09EE3B9E-5DBD-4CAF-B6AB-4B680766EE6B}" type="slidenum">
              <a:rPr lang="en-CA"/>
              <a:pPr>
                <a:defRPr/>
              </a:pPr>
              <a:t>15</a:t>
            </a:fld>
            <a:endParaRPr lang="en-CA" dirty="0"/>
          </a:p>
        </p:txBody>
      </p:sp>
      <p:sp>
        <p:nvSpPr>
          <p:cNvPr id="10" name="Footer Placeholder 9"/>
          <p:cNvSpPr>
            <a:spLocks noGrp="1"/>
          </p:cNvSpPr>
          <p:nvPr>
            <p:ph type="ftr" sz="quarter" idx="12"/>
          </p:nvPr>
        </p:nvSpPr>
        <p:spPr/>
        <p:txBody>
          <a:bodyPr/>
          <a:lstStyle/>
          <a:p>
            <a:pPr>
              <a:defRPr/>
            </a:pPr>
            <a:r>
              <a:rPr lang="en-CA" dirty="0" smtClean="0"/>
              <a:t>Quesnel T4 Modeling Summary</a:t>
            </a:r>
            <a:endParaRPr lang="en-CA"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1916831"/>
            <a:ext cx="7734300" cy="4427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899592" y="980728"/>
            <a:ext cx="8064896" cy="830997"/>
          </a:xfrm>
          <a:prstGeom prst="rect">
            <a:avLst/>
          </a:prstGeom>
          <a:noFill/>
        </p:spPr>
        <p:txBody>
          <a:bodyPr wrap="square" rtlCol="0">
            <a:spAutoFit/>
          </a:bodyPr>
          <a:lstStyle/>
          <a:p>
            <a:r>
              <a:rPr lang="en-CA" sz="2400" dirty="0" smtClean="0"/>
              <a:t>In Quesnel,  45% of area harvested will be stands &lt; 60 years old in the mid term </a:t>
            </a:r>
            <a:endParaRPr lang="en-CA"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936104"/>
          </a:xfrm>
        </p:spPr>
        <p:txBody>
          <a:bodyPr>
            <a:normAutofit/>
          </a:bodyPr>
          <a:lstStyle/>
          <a:p>
            <a:pPr>
              <a:defRPr/>
            </a:pPr>
            <a:r>
              <a:rPr lang="en-CA" dirty="0" smtClean="0"/>
              <a:t>Harvest Ages</a:t>
            </a:r>
            <a:endParaRPr dirty="0"/>
          </a:p>
        </p:txBody>
      </p:sp>
      <p:sp>
        <p:nvSpPr>
          <p:cNvPr id="16387" name="Content Placeholder 7"/>
          <p:cNvSpPr>
            <a:spLocks noGrp="1"/>
          </p:cNvSpPr>
          <p:nvPr>
            <p:ph idx="1"/>
          </p:nvPr>
        </p:nvSpPr>
        <p:spPr>
          <a:xfrm>
            <a:off x="468313" y="1374775"/>
            <a:ext cx="8229600" cy="4525963"/>
          </a:xfrm>
        </p:spPr>
        <p:txBody>
          <a:bodyPr/>
          <a:lstStyle/>
          <a:p>
            <a:pPr>
              <a:buNone/>
            </a:pPr>
            <a:r>
              <a:rPr lang="en-CA" dirty="0" smtClean="0"/>
              <a:t> </a:t>
            </a:r>
            <a:endParaRPr dirty="0" smtClean="0"/>
          </a:p>
        </p:txBody>
      </p:sp>
      <p:sp>
        <p:nvSpPr>
          <p:cNvPr id="8" name="Date Placeholder 7"/>
          <p:cNvSpPr>
            <a:spLocks noGrp="1"/>
          </p:cNvSpPr>
          <p:nvPr>
            <p:ph type="dt" sz="quarter" idx="10"/>
          </p:nvPr>
        </p:nvSpPr>
        <p:spPr/>
        <p:txBody>
          <a:bodyPr/>
          <a:lstStyle/>
          <a:p>
            <a:pPr>
              <a:defRPr/>
            </a:pPr>
            <a:r>
              <a:rPr lang="en-CA" dirty="0" smtClean="0"/>
              <a:t>Sept 18 2013</a:t>
            </a:r>
            <a:endParaRPr lang="en-CA" dirty="0"/>
          </a:p>
        </p:txBody>
      </p:sp>
      <p:sp>
        <p:nvSpPr>
          <p:cNvPr id="9" name="Slide Number Placeholder 8"/>
          <p:cNvSpPr>
            <a:spLocks noGrp="1"/>
          </p:cNvSpPr>
          <p:nvPr>
            <p:ph type="sldNum" sz="quarter" idx="11"/>
          </p:nvPr>
        </p:nvSpPr>
        <p:spPr/>
        <p:txBody>
          <a:bodyPr/>
          <a:lstStyle/>
          <a:p>
            <a:pPr>
              <a:defRPr/>
            </a:pPr>
            <a:fld id="{09EE3B9E-5DBD-4CAF-B6AB-4B680766EE6B}" type="slidenum">
              <a:rPr lang="en-CA"/>
              <a:pPr>
                <a:defRPr/>
              </a:pPr>
              <a:t>16</a:t>
            </a:fld>
            <a:endParaRPr lang="en-CA" dirty="0"/>
          </a:p>
        </p:txBody>
      </p:sp>
      <p:sp>
        <p:nvSpPr>
          <p:cNvPr id="10" name="Footer Placeholder 9"/>
          <p:cNvSpPr>
            <a:spLocks noGrp="1"/>
          </p:cNvSpPr>
          <p:nvPr>
            <p:ph type="ftr" sz="quarter" idx="12"/>
          </p:nvPr>
        </p:nvSpPr>
        <p:spPr/>
        <p:txBody>
          <a:bodyPr/>
          <a:lstStyle/>
          <a:p>
            <a:pPr>
              <a:defRPr/>
            </a:pPr>
            <a:r>
              <a:rPr lang="en-CA" dirty="0" smtClean="0"/>
              <a:t>Richmond BC</a:t>
            </a:r>
            <a:endParaRPr lang="en-CA" dirty="0"/>
          </a:p>
        </p:txBody>
      </p:sp>
      <p:sp>
        <p:nvSpPr>
          <p:cNvPr id="13" name="TextBox 12"/>
          <p:cNvSpPr txBox="1"/>
          <p:nvPr/>
        </p:nvSpPr>
        <p:spPr>
          <a:xfrm>
            <a:off x="899592" y="980728"/>
            <a:ext cx="8064896" cy="461665"/>
          </a:xfrm>
          <a:prstGeom prst="rect">
            <a:avLst/>
          </a:prstGeom>
          <a:noFill/>
        </p:spPr>
        <p:txBody>
          <a:bodyPr wrap="square" rtlCol="0">
            <a:spAutoFit/>
          </a:bodyPr>
          <a:lstStyle/>
          <a:p>
            <a:r>
              <a:rPr lang="en-CA" sz="2400" dirty="0" smtClean="0"/>
              <a:t>The question from the Type 4’s is</a:t>
            </a:r>
            <a:endParaRPr lang="en-CA" sz="2400" dirty="0"/>
          </a:p>
        </p:txBody>
      </p:sp>
      <p:sp>
        <p:nvSpPr>
          <p:cNvPr id="11" name="TextBox 10"/>
          <p:cNvSpPr txBox="1"/>
          <p:nvPr/>
        </p:nvSpPr>
        <p:spPr>
          <a:xfrm>
            <a:off x="899592" y="1700808"/>
            <a:ext cx="6120680" cy="1477328"/>
          </a:xfrm>
          <a:prstGeom prst="rect">
            <a:avLst/>
          </a:prstGeom>
          <a:noFill/>
        </p:spPr>
        <p:txBody>
          <a:bodyPr wrap="square" rtlCol="0">
            <a:spAutoFit/>
          </a:bodyPr>
          <a:lstStyle/>
          <a:p>
            <a:r>
              <a:rPr lang="en-CA" dirty="0" smtClean="0"/>
              <a:t>What will these stands produce in the time frames identified?</a:t>
            </a:r>
          </a:p>
          <a:p>
            <a:r>
              <a:rPr lang="en-CA" dirty="0" smtClean="0"/>
              <a:t>Will our stands produce what we expect?</a:t>
            </a:r>
          </a:p>
          <a:p>
            <a:endParaRPr lang="en-CA" dirty="0" smtClean="0"/>
          </a:p>
          <a:p>
            <a:r>
              <a:rPr lang="en-CA" dirty="0" smtClean="0"/>
              <a:t>A key element of the Type 4 is identifying what more we need to know to better manage our expectations.</a:t>
            </a:r>
            <a:endParaRPr lang="en-CA" dirty="0"/>
          </a:p>
        </p:txBody>
      </p:sp>
      <p:pic>
        <p:nvPicPr>
          <p:cNvPr id="12" name="Picture 11" descr="DSC00019 (1).JPG"/>
          <p:cNvPicPr>
            <a:picLocks noChangeAspect="1"/>
          </p:cNvPicPr>
          <p:nvPr/>
        </p:nvPicPr>
        <p:blipFill>
          <a:blip r:embed="rId3" cstate="print"/>
          <a:stretch>
            <a:fillRect/>
          </a:stretch>
        </p:blipFill>
        <p:spPr>
          <a:xfrm>
            <a:off x="683568" y="3356992"/>
            <a:ext cx="3567997" cy="2006103"/>
          </a:xfrm>
          <a:prstGeom prst="rect">
            <a:avLst/>
          </a:prstGeom>
        </p:spPr>
      </p:pic>
      <p:pic>
        <p:nvPicPr>
          <p:cNvPr id="15" name="Picture 14" descr="DSC00029.JPG"/>
          <p:cNvPicPr>
            <a:picLocks noChangeAspect="1"/>
          </p:cNvPicPr>
          <p:nvPr/>
        </p:nvPicPr>
        <p:blipFill>
          <a:blip r:embed="rId4" cstate="print"/>
          <a:stretch>
            <a:fillRect/>
          </a:stretch>
        </p:blipFill>
        <p:spPr>
          <a:xfrm>
            <a:off x="4528789" y="3645024"/>
            <a:ext cx="3931643" cy="221056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dirty="0" smtClean="0"/>
              <a:t>Harvest Flow </a:t>
            </a:r>
            <a:endParaRPr dirty="0"/>
          </a:p>
        </p:txBody>
      </p:sp>
      <p:sp>
        <p:nvSpPr>
          <p:cNvPr id="17411" name="Content Placeholder 7"/>
          <p:cNvSpPr>
            <a:spLocks noGrp="1"/>
          </p:cNvSpPr>
          <p:nvPr>
            <p:ph idx="1"/>
          </p:nvPr>
        </p:nvSpPr>
        <p:spPr>
          <a:xfrm>
            <a:off x="539750" y="1341438"/>
            <a:ext cx="8353425" cy="2447925"/>
          </a:xfrm>
        </p:spPr>
        <p:txBody>
          <a:bodyPr/>
          <a:lstStyle/>
          <a:p>
            <a:pPr>
              <a:buNone/>
            </a:pPr>
            <a:r>
              <a:rPr lang="en-CA" dirty="0" smtClean="0"/>
              <a:t>By</a:t>
            </a:r>
            <a:r>
              <a:rPr dirty="0" smtClean="0"/>
              <a:t> Geographic Area</a:t>
            </a:r>
            <a:r>
              <a:rPr lang="en-CA" dirty="0" smtClean="0"/>
              <a:t> in the Quesnel TSA</a:t>
            </a:r>
            <a:endParaRPr dirty="0" smtClean="0"/>
          </a:p>
          <a:p>
            <a:pPr lvl="1"/>
            <a:r>
              <a:rPr lang="en-US" dirty="0" smtClean="0"/>
              <a:t>First 5 </a:t>
            </a:r>
            <a:r>
              <a:rPr lang="en-US" dirty="0" err="1" smtClean="0"/>
              <a:t>yrs</a:t>
            </a:r>
            <a:r>
              <a:rPr lang="en-US" dirty="0" smtClean="0"/>
              <a:t>:  50% from West, 6% from East</a:t>
            </a:r>
          </a:p>
        </p:txBody>
      </p:sp>
      <p:sp>
        <p:nvSpPr>
          <p:cNvPr id="8" name="Date Placeholder 7"/>
          <p:cNvSpPr>
            <a:spLocks noGrp="1"/>
          </p:cNvSpPr>
          <p:nvPr>
            <p:ph type="dt" sz="quarter" idx="10"/>
          </p:nvPr>
        </p:nvSpPr>
        <p:spPr/>
        <p:txBody>
          <a:bodyPr/>
          <a:lstStyle/>
          <a:p>
            <a:pPr>
              <a:defRPr/>
            </a:pPr>
            <a:r>
              <a:rPr lang="en-US" dirty="0" smtClean="0"/>
              <a:t>Sept 18, 2013</a:t>
            </a:r>
            <a:endParaRPr lang="en-CA" dirty="0"/>
          </a:p>
        </p:txBody>
      </p:sp>
      <p:sp>
        <p:nvSpPr>
          <p:cNvPr id="9" name="Slide Number Placeholder 8"/>
          <p:cNvSpPr>
            <a:spLocks noGrp="1"/>
          </p:cNvSpPr>
          <p:nvPr>
            <p:ph type="sldNum" sz="quarter" idx="11"/>
          </p:nvPr>
        </p:nvSpPr>
        <p:spPr/>
        <p:txBody>
          <a:bodyPr/>
          <a:lstStyle/>
          <a:p>
            <a:pPr>
              <a:defRPr/>
            </a:pPr>
            <a:fld id="{91648543-1201-4F3E-A370-715C5D134F7C}" type="slidenum">
              <a:rPr lang="en-CA"/>
              <a:pPr>
                <a:defRPr/>
              </a:pPr>
              <a:t>17</a:t>
            </a:fld>
            <a:endParaRPr lang="en-CA" dirty="0"/>
          </a:p>
        </p:txBody>
      </p:sp>
      <p:sp>
        <p:nvSpPr>
          <p:cNvPr id="10" name="Footer Placeholder 9"/>
          <p:cNvSpPr>
            <a:spLocks noGrp="1"/>
          </p:cNvSpPr>
          <p:nvPr>
            <p:ph type="ftr" sz="quarter" idx="12"/>
          </p:nvPr>
        </p:nvSpPr>
        <p:spPr/>
        <p:txBody>
          <a:bodyPr/>
          <a:lstStyle/>
          <a:p>
            <a:pPr>
              <a:defRPr/>
            </a:pPr>
            <a:r>
              <a:rPr lang="en-CA" dirty="0" smtClean="0"/>
              <a:t>Quesnel T4 Modeling Summary</a:t>
            </a:r>
            <a:endParaRPr lang="en-CA" dirty="0"/>
          </a:p>
        </p:txBody>
      </p:sp>
      <p:pic>
        <p:nvPicPr>
          <p:cNvPr id="17417"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03648" y="2420888"/>
            <a:ext cx="6263605" cy="40083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2483768" y="1988840"/>
            <a:ext cx="6212417" cy="3384376"/>
          </a:xfrm>
          <a:prstGeom prst="rect">
            <a:avLst/>
          </a:prstGeom>
          <a:noFill/>
        </p:spPr>
      </p:pic>
      <p:sp>
        <p:nvSpPr>
          <p:cNvPr id="5" name="Footer Placeholder 9"/>
          <p:cNvSpPr>
            <a:spLocks noGrp="1"/>
          </p:cNvSpPr>
          <p:nvPr>
            <p:ph type="ftr" sz="quarter" idx="12"/>
          </p:nvPr>
        </p:nvSpPr>
        <p:spPr>
          <a:xfrm>
            <a:off x="6553200" y="6356350"/>
            <a:ext cx="2133600" cy="365125"/>
          </a:xfrm>
        </p:spPr>
        <p:txBody>
          <a:bodyPr/>
          <a:lstStyle/>
          <a:p>
            <a:pPr>
              <a:defRPr/>
            </a:pPr>
            <a:r>
              <a:rPr lang="en-CA" dirty="0" smtClean="0"/>
              <a:t>Lakes T4 Modeling Analysis</a:t>
            </a:r>
            <a:endParaRPr lang="en-CA" dirty="0"/>
          </a:p>
        </p:txBody>
      </p:sp>
      <p:sp>
        <p:nvSpPr>
          <p:cNvPr id="6" name="Date Placeholder 7"/>
          <p:cNvSpPr>
            <a:spLocks noGrp="1"/>
          </p:cNvSpPr>
          <p:nvPr>
            <p:ph type="dt" sz="quarter" idx="10"/>
          </p:nvPr>
        </p:nvSpPr>
        <p:spPr>
          <a:xfrm>
            <a:off x="457200" y="6356350"/>
            <a:ext cx="2133600" cy="365125"/>
          </a:xfrm>
        </p:spPr>
        <p:txBody>
          <a:bodyPr/>
          <a:lstStyle/>
          <a:p>
            <a:pPr>
              <a:defRPr/>
            </a:pPr>
            <a:r>
              <a:rPr lang="en-US" dirty="0" smtClean="0"/>
              <a:t>Sept 18, 2013</a:t>
            </a:r>
            <a:endParaRPr lang="en-CA" dirty="0"/>
          </a:p>
        </p:txBody>
      </p:sp>
      <p:sp>
        <p:nvSpPr>
          <p:cNvPr id="7" name="Slide Number Placeholder 8"/>
          <p:cNvSpPr txBox="1">
            <a:spLocks/>
          </p:cNvSpPr>
          <p:nvPr/>
        </p:nvSpPr>
        <p:spPr>
          <a:xfrm>
            <a:off x="3124200" y="6356350"/>
            <a:ext cx="28956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91648543-1201-4F3E-A370-715C5D134F7C}" type="slidenum">
              <a:rPr kumimoji="0" lang="en-CA"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8" name="Title 1"/>
          <p:cNvSpPr txBox="1">
            <a:spLocks/>
          </p:cNvSpPr>
          <p:nvPr/>
        </p:nvSpPr>
        <p:spPr>
          <a:xfrm>
            <a:off x="395536" y="26064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4400" b="0" i="0" u="none" strike="noStrike" kern="1200" cap="none" spc="0" normalizeH="0" baseline="0" noProof="0" dirty="0" smtClean="0">
                <a:ln>
                  <a:noFill/>
                </a:ln>
                <a:solidFill>
                  <a:schemeClr val="tx1"/>
                </a:solidFill>
                <a:effectLst/>
                <a:uLnTx/>
                <a:uFillTx/>
                <a:latin typeface="+mj-lt"/>
                <a:ea typeface="+mj-ea"/>
                <a:cs typeface="+mj-cs"/>
              </a:rPr>
              <a:t>Harvest Flow</a:t>
            </a:r>
            <a:endParaRPr kumimoji="0" lang="en-CA"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9" name="Content Placeholder 7"/>
          <p:cNvSpPr txBox="1">
            <a:spLocks/>
          </p:cNvSpPr>
          <p:nvPr/>
        </p:nvSpPr>
        <p:spPr>
          <a:xfrm>
            <a:off x="1115616" y="1341439"/>
            <a:ext cx="7777559" cy="647402"/>
          </a:xfrm>
          <a:prstGeom prst="rect">
            <a:avLst/>
          </a:prstGeom>
        </p:spPr>
        <p:txBody>
          <a:bodyPr vert="horz" lIns="91440" tIns="45720" rIns="91440" bIns="45720" rtlCol="0">
            <a:normAutofit/>
          </a:bodyPr>
          <a:lstStyle/>
          <a:p>
            <a:pPr marL="342900" lvl="0" indent="-342900">
              <a:spcBef>
                <a:spcPct val="20000"/>
              </a:spcBef>
            </a:pPr>
            <a:r>
              <a:rPr kumimoji="0" lang="en-CA" sz="3200" b="0" i="0" u="none" strike="noStrike" kern="1200" cap="none" spc="0" normalizeH="0" baseline="0" noProof="0" dirty="0" smtClean="0">
                <a:ln>
                  <a:noFill/>
                </a:ln>
                <a:solidFill>
                  <a:schemeClr val="tx1"/>
                </a:solidFill>
                <a:effectLst/>
                <a:uLnTx/>
                <a:uFillTx/>
                <a:latin typeface="+mn-lt"/>
                <a:ea typeface="+mn-ea"/>
                <a:cs typeface="+mn-cs"/>
              </a:rPr>
              <a:t>by Geographic Area </a:t>
            </a:r>
            <a:r>
              <a:rPr lang="en-CA" sz="3200" dirty="0" smtClean="0"/>
              <a:t>in the Lakes TSA </a:t>
            </a:r>
            <a:endParaRPr kumimoji="0" lang="en-CA"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TextBox 10"/>
          <p:cNvSpPr txBox="1"/>
          <p:nvPr/>
        </p:nvSpPr>
        <p:spPr>
          <a:xfrm>
            <a:off x="467544" y="2348880"/>
            <a:ext cx="1944216" cy="3046988"/>
          </a:xfrm>
          <a:prstGeom prst="rect">
            <a:avLst/>
          </a:prstGeom>
          <a:noFill/>
        </p:spPr>
        <p:txBody>
          <a:bodyPr wrap="square" rtlCol="0">
            <a:spAutoFit/>
          </a:bodyPr>
          <a:lstStyle/>
          <a:p>
            <a:r>
              <a:rPr lang="en-CA" sz="2400" dirty="0" smtClean="0"/>
              <a:t>74% of harvest           is scheduled from the Northern LRMP Region in the         mid term</a:t>
            </a:r>
            <a:endParaRPr lang="en-CA"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Harvest volume by harvest method in the Okanagan TSA </a:t>
            </a:r>
            <a:endParaRPr lang="en-CA" dirty="0"/>
          </a:p>
        </p:txBody>
      </p:sp>
      <p:pic>
        <p:nvPicPr>
          <p:cNvPr id="4" name="Content Placeholder 3" descr="P:\okanagan\ke12028nro_oka_silv_strat\analysis\runs\s3_with_spacing\jpgReports\indicators_by_scenario_bar_harvest_vol_hv_method.png"/>
          <p:cNvPicPr>
            <a:picLocks noGrp="1"/>
          </p:cNvPicPr>
          <p:nvPr>
            <p:ph idx="1"/>
          </p:nvPr>
        </p:nvPicPr>
        <p:blipFill>
          <a:blip r:embed="rId3" cstate="print"/>
          <a:srcRect/>
          <a:stretch>
            <a:fillRect/>
          </a:stretch>
        </p:blipFill>
        <p:spPr bwMode="auto">
          <a:xfrm>
            <a:off x="899592" y="2852936"/>
            <a:ext cx="6840760" cy="3456384"/>
          </a:xfrm>
          <a:prstGeom prst="rect">
            <a:avLst/>
          </a:prstGeom>
          <a:noFill/>
          <a:ln w="9525">
            <a:noFill/>
            <a:miter lim="800000"/>
            <a:headEnd/>
            <a:tailEnd/>
          </a:ln>
        </p:spPr>
      </p:pic>
      <p:sp>
        <p:nvSpPr>
          <p:cNvPr id="5" name="TextBox 4"/>
          <p:cNvSpPr txBox="1"/>
          <p:nvPr/>
        </p:nvSpPr>
        <p:spPr>
          <a:xfrm>
            <a:off x="720080" y="1628800"/>
            <a:ext cx="8388424" cy="1200329"/>
          </a:xfrm>
          <a:prstGeom prst="rect">
            <a:avLst/>
          </a:prstGeom>
          <a:noFill/>
        </p:spPr>
        <p:txBody>
          <a:bodyPr wrap="square" rtlCol="0">
            <a:spAutoFit/>
          </a:bodyPr>
          <a:lstStyle/>
          <a:p>
            <a:pPr>
              <a:buFont typeface="Arial" pitchFamily="34" charset="0"/>
              <a:buChar char="•"/>
            </a:pPr>
            <a:r>
              <a:rPr lang="en-CA" sz="2400" dirty="0" smtClean="0"/>
              <a:t>49% cable harvesting in decade 4, </a:t>
            </a:r>
          </a:p>
          <a:p>
            <a:pPr>
              <a:buFont typeface="Arial" pitchFamily="34" charset="0"/>
              <a:buChar char="•"/>
            </a:pPr>
            <a:r>
              <a:rPr lang="en-CA" sz="2400" dirty="0" smtClean="0"/>
              <a:t>Stepped up approach to facilitate transition</a:t>
            </a:r>
          </a:p>
          <a:p>
            <a:pPr>
              <a:buFont typeface="Arial" pitchFamily="34" charset="0"/>
              <a:buChar char="•"/>
            </a:pPr>
            <a:r>
              <a:rPr lang="en-CA" sz="2400" dirty="0" smtClean="0"/>
              <a:t>Is this realistic?</a:t>
            </a:r>
            <a:endParaRPr lang="en-CA"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dirty="0" smtClean="0"/>
              <a:t>MHA's &amp; Products</a:t>
            </a:r>
            <a:endParaRPr dirty="0"/>
          </a:p>
        </p:txBody>
      </p:sp>
      <p:pic>
        <p:nvPicPr>
          <p:cNvPr id="717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088" y="1484313"/>
            <a:ext cx="7845425" cy="4799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Date Placeholder 5"/>
          <p:cNvSpPr>
            <a:spLocks noGrp="1"/>
          </p:cNvSpPr>
          <p:nvPr>
            <p:ph type="dt" sz="quarter" idx="10"/>
          </p:nvPr>
        </p:nvSpPr>
        <p:spPr/>
        <p:txBody>
          <a:bodyPr/>
          <a:lstStyle/>
          <a:p>
            <a:pPr>
              <a:defRPr/>
            </a:pPr>
            <a:r>
              <a:rPr lang="en-US" dirty="0" smtClean="0"/>
              <a:t>Sept 18 2013</a:t>
            </a:r>
            <a:endParaRPr lang="en-CA" dirty="0"/>
          </a:p>
        </p:txBody>
      </p:sp>
      <p:sp>
        <p:nvSpPr>
          <p:cNvPr id="8" name="Slide Number Placeholder 7"/>
          <p:cNvSpPr>
            <a:spLocks noGrp="1"/>
          </p:cNvSpPr>
          <p:nvPr>
            <p:ph type="sldNum" sz="quarter" idx="11"/>
          </p:nvPr>
        </p:nvSpPr>
        <p:spPr/>
        <p:txBody>
          <a:bodyPr/>
          <a:lstStyle/>
          <a:p>
            <a:pPr>
              <a:defRPr/>
            </a:pPr>
            <a:fld id="{BC941141-5C10-4B5E-A846-387B0109A481}" type="slidenum">
              <a:rPr lang="en-CA"/>
              <a:pPr>
                <a:defRPr/>
              </a:pPr>
              <a:t>20</a:t>
            </a:fld>
            <a:endParaRPr lang="en-CA" dirty="0"/>
          </a:p>
        </p:txBody>
      </p:sp>
      <p:sp>
        <p:nvSpPr>
          <p:cNvPr id="9" name="Footer Placeholder 8"/>
          <p:cNvSpPr>
            <a:spLocks noGrp="1"/>
          </p:cNvSpPr>
          <p:nvPr>
            <p:ph type="ftr" sz="quarter" idx="12"/>
          </p:nvPr>
        </p:nvSpPr>
        <p:spPr/>
        <p:txBody>
          <a:bodyPr/>
          <a:lstStyle/>
          <a:p>
            <a:pPr>
              <a:defRPr/>
            </a:pPr>
            <a:r>
              <a:rPr lang="en-CA" dirty="0" smtClean="0"/>
              <a:t>Quesnel T4 Modeling Summary</a:t>
            </a:r>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Key Assumptions </a:t>
            </a:r>
            <a:r>
              <a:rPr lang="en-US" dirty="0" smtClean="0"/>
              <a:t>– Young Pine Mortality</a:t>
            </a:r>
            <a:endParaRPr lang="en-CA" dirty="0"/>
          </a:p>
        </p:txBody>
      </p:sp>
      <p:pic>
        <p:nvPicPr>
          <p:cNvPr id="8193" name="Picture 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1600200"/>
            <a:ext cx="7008461" cy="2295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
        <p:nvSpPr>
          <p:cNvPr id="11" name="Slide Number Placeholder 7"/>
          <p:cNvSpPr>
            <a:spLocks noGrp="1"/>
          </p:cNvSpPr>
          <p:nvPr>
            <p:ph type="sldNum" sz="quarter" idx="11"/>
          </p:nvPr>
        </p:nvSpPr>
        <p:spPr>
          <a:xfrm>
            <a:off x="3124200" y="6356350"/>
            <a:ext cx="2895600" cy="365125"/>
          </a:xfrm>
        </p:spPr>
        <p:txBody>
          <a:bodyPr/>
          <a:lstStyle/>
          <a:p>
            <a:pPr>
              <a:defRPr/>
            </a:pPr>
            <a:fld id="{BC941141-5C10-4B5E-A846-387B0109A481}" type="slidenum">
              <a:rPr lang="en-CA"/>
              <a:pPr>
                <a:defRPr/>
              </a:pPr>
              <a:t>21</a:t>
            </a:fld>
            <a:endParaRPr lang="en-CA" dirty="0"/>
          </a:p>
        </p:txBody>
      </p:sp>
      <p:sp>
        <p:nvSpPr>
          <p:cNvPr id="12" name="Footer Placeholder 8"/>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Silviculture Treatments</a:t>
            </a:r>
            <a:endParaRPr lang="en-CA" dirty="0"/>
          </a:p>
        </p:txBody>
      </p:sp>
      <p:sp>
        <p:nvSpPr>
          <p:cNvPr id="3" name="Content Placeholder 2"/>
          <p:cNvSpPr>
            <a:spLocks noGrp="1"/>
          </p:cNvSpPr>
          <p:nvPr>
            <p:ph idx="1"/>
          </p:nvPr>
        </p:nvSpPr>
        <p:spPr/>
        <p:txBody>
          <a:bodyPr/>
          <a:lstStyle/>
          <a:p>
            <a:r>
              <a:rPr lang="en-CA" dirty="0" smtClean="0"/>
              <a:t>Enhanced basic silviculture</a:t>
            </a:r>
          </a:p>
          <a:p>
            <a:r>
              <a:rPr lang="en-CA" dirty="0" smtClean="0"/>
              <a:t>Fertilization – single and multiple application</a:t>
            </a:r>
          </a:p>
          <a:p>
            <a:r>
              <a:rPr lang="en-CA" dirty="0" smtClean="0"/>
              <a:t>Pre Commercial Thinning w/</a:t>
            </a:r>
            <a:r>
              <a:rPr lang="en-CA" dirty="0" err="1" smtClean="0"/>
              <a:t>wo</a:t>
            </a:r>
            <a:r>
              <a:rPr lang="en-CA" dirty="0" smtClean="0"/>
              <a:t> fertilization</a:t>
            </a:r>
          </a:p>
          <a:p>
            <a:r>
              <a:rPr lang="en-CA" dirty="0" smtClean="0"/>
              <a:t>Rehabilitation</a:t>
            </a:r>
          </a:p>
          <a:p>
            <a:r>
              <a:rPr lang="en-CA" dirty="0" smtClean="0"/>
              <a:t>Partial cutting in constrained areas</a:t>
            </a:r>
          </a:p>
          <a:p>
            <a:r>
              <a:rPr lang="en-CA" dirty="0" smtClean="0"/>
              <a:t>Composite mix of the strategies</a:t>
            </a:r>
          </a:p>
          <a:p>
            <a:endParaRPr lang="en-CA" dirty="0" smtClean="0"/>
          </a:p>
          <a:p>
            <a:endParaRPr lang="en-CA" dirty="0"/>
          </a:p>
        </p:txBody>
      </p:sp>
      <p:sp>
        <p:nvSpPr>
          <p:cNvPr id="4" name="Date Placeholder 5"/>
          <p:cNvSpPr>
            <a:spLocks noGrp="1"/>
          </p:cNvSpPr>
          <p:nvPr>
            <p:ph type="dt" sz="quarter" idx="10"/>
          </p:nvPr>
        </p:nvSpPr>
        <p:spPr bwMode="auto">
          <a:xfrm>
            <a:off x="457200" y="6356350"/>
            <a:ext cx="2133600"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a:t>Sept 18, 2013</a:t>
            </a:r>
            <a:endParaRPr lang="en-CA" dirty="0"/>
          </a:p>
        </p:txBody>
      </p:sp>
      <p:sp>
        <p:nvSpPr>
          <p:cNvPr id="5" name="Slide Number Placeholder 7"/>
          <p:cNvSpPr>
            <a:spLocks noGrp="1"/>
          </p:cNvSpPr>
          <p:nvPr>
            <p:ph type="sldNum" sz="quarter" idx="11"/>
          </p:nvPr>
        </p:nvSpPr>
        <p:spPr>
          <a:xfrm>
            <a:off x="3124200" y="6356350"/>
            <a:ext cx="2895600" cy="365125"/>
          </a:xfrm>
        </p:spPr>
        <p:txBody>
          <a:bodyPr/>
          <a:lstStyle/>
          <a:p>
            <a:pPr>
              <a:defRPr/>
            </a:pPr>
            <a:fld id="{BC941141-5C10-4B5E-A846-387B0109A481}" type="slidenum">
              <a:rPr lang="en-CA"/>
              <a:pPr>
                <a:defRPr/>
              </a:pPr>
              <a:t>22</a:t>
            </a:fld>
            <a:endParaRPr lang="en-CA" dirty="0"/>
          </a:p>
        </p:txBody>
      </p:sp>
      <p:sp>
        <p:nvSpPr>
          <p:cNvPr id="6" name="Footer Placeholder 8"/>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Strategy – </a:t>
            </a:r>
            <a:r>
              <a:rPr lang="en-US" dirty="0"/>
              <a:t>Enhanced Basic </a:t>
            </a:r>
            <a:r>
              <a:rPr lang="en-US" dirty="0" smtClean="0"/>
              <a:t>Reforestation</a:t>
            </a:r>
            <a:endParaRPr lang="en-CA" dirty="0"/>
          </a:p>
        </p:txBody>
      </p:sp>
      <p:sp>
        <p:nvSpPr>
          <p:cNvPr id="100354" name="Content Placeholder 2"/>
          <p:cNvSpPr>
            <a:spLocks noGrp="1"/>
          </p:cNvSpPr>
          <p:nvPr>
            <p:ph idx="1"/>
          </p:nvPr>
        </p:nvSpPr>
        <p:spPr/>
        <p:txBody>
          <a:bodyPr>
            <a:normAutofit lnSpcReduction="10000"/>
          </a:bodyPr>
          <a:lstStyle/>
          <a:p>
            <a:pPr eaLnBrk="1" hangingPunct="1"/>
            <a:r>
              <a:rPr lang="en-CA" dirty="0" smtClean="0"/>
              <a:t>Purpose</a:t>
            </a:r>
          </a:p>
          <a:p>
            <a:pPr lvl="1" eaLnBrk="1" hangingPunct="1"/>
            <a:r>
              <a:rPr lang="en-US" dirty="0" smtClean="0"/>
              <a:t>Enhancing </a:t>
            </a:r>
            <a:r>
              <a:rPr lang="en-US" dirty="0"/>
              <a:t>basic reforestation practices where current performance is not optimal (achieving minimum well-spaced trees/ha versus target well-spaced trees/ha). </a:t>
            </a:r>
            <a:endParaRPr lang="en-US" dirty="0" smtClean="0"/>
          </a:p>
          <a:p>
            <a:pPr eaLnBrk="1" hangingPunct="1"/>
            <a:r>
              <a:rPr lang="en-US" dirty="0" smtClean="0"/>
              <a:t>Benefits</a:t>
            </a:r>
          </a:p>
          <a:p>
            <a:pPr lvl="1" eaLnBrk="1" hangingPunct="1"/>
            <a:r>
              <a:rPr lang="en-US" dirty="0"/>
              <a:t>Increase initial well-spaced stand densities and reduce stocking gaps</a:t>
            </a:r>
          </a:p>
          <a:p>
            <a:pPr lvl="1" eaLnBrk="1" hangingPunct="1"/>
            <a:r>
              <a:rPr lang="en-US" dirty="0" smtClean="0"/>
              <a:t>Expected to </a:t>
            </a:r>
            <a:r>
              <a:rPr lang="en-US" dirty="0"/>
              <a:t>increase timber volume and </a:t>
            </a:r>
            <a:r>
              <a:rPr lang="en-US" dirty="0" smtClean="0"/>
              <a:t>quality</a:t>
            </a:r>
          </a:p>
          <a:p>
            <a:pPr lvl="1" eaLnBrk="1" hangingPunct="1"/>
            <a:r>
              <a:rPr lang="en-US" dirty="0"/>
              <a:t>May benefit the back end of the midterm </a:t>
            </a:r>
            <a:r>
              <a:rPr lang="en-US" dirty="0" smtClean="0"/>
              <a:t>trough</a:t>
            </a:r>
            <a:endParaRPr lang="en-US" dirty="0"/>
          </a:p>
          <a:p>
            <a:pPr lvl="1" eaLnBrk="1" hangingPunct="1"/>
            <a:endParaRPr lang="en-US" dirty="0"/>
          </a:p>
          <a:p>
            <a:pPr lvl="1" eaLnBrk="1" hangingPunct="1"/>
            <a:endParaRPr lang="en-CA" dirty="0" smtClean="0"/>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23</a:t>
            </a:fld>
            <a:endParaRPr lang="en-CA"/>
          </a:p>
        </p:txBody>
      </p:sp>
      <p:sp>
        <p:nvSpPr>
          <p:cNvPr id="10" name="Footer Placeholder 1"/>
          <p:cNvSpPr>
            <a:spLocks noGrp="1"/>
          </p:cNvSpPr>
          <p:nvPr>
            <p:ph type="ftr" sz="quarter" idx="10"/>
          </p:nvPr>
        </p:nvSpPr>
        <p:spPr bwMode="auto">
          <a:xfrm rot="16200000">
            <a:off x="7609681" y="3058319"/>
            <a:ext cx="2366963"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Telecom    July 5 or 8      2013</a:t>
            </a:r>
            <a:endParaRPr lang="en-CA" dirty="0"/>
          </a:p>
        </p:txBody>
      </p:sp>
    </p:spTree>
    <p:extLst>
      <p:ext uri="{BB962C8B-B14F-4D97-AF65-F5344CB8AC3E}">
        <p14:creationId xmlns="" xmlns:p14="http://schemas.microsoft.com/office/powerpoint/2010/main" val="18965402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Enhanced Basic Silviculture</a:t>
            </a:r>
          </a:p>
        </p:txBody>
      </p:sp>
      <p:sp>
        <p:nvSpPr>
          <p:cNvPr id="3" name="Content Placeholder 2"/>
          <p:cNvSpPr>
            <a:spLocks noGrp="1"/>
          </p:cNvSpPr>
          <p:nvPr>
            <p:ph idx="1"/>
          </p:nvPr>
        </p:nvSpPr>
        <p:spPr>
          <a:xfrm>
            <a:off x="467544" y="1268760"/>
            <a:ext cx="8229600" cy="4525963"/>
          </a:xfrm>
        </p:spPr>
        <p:txBody>
          <a:bodyPr/>
          <a:lstStyle/>
          <a:p>
            <a:r>
              <a:rPr lang="en-US" dirty="0" smtClean="0"/>
              <a:t>Stand Level Examples</a:t>
            </a:r>
            <a:endParaRPr lang="en-US"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p:txBody>
          <a:bodyPr/>
          <a:lstStyle/>
          <a:p>
            <a:pPr>
              <a:defRPr/>
            </a:pPr>
            <a:fld id="{B1DB9AA1-40A9-4444-8781-1AD8CB085257}" type="slidenum">
              <a:rPr lang="en-CA" smtClean="0"/>
              <a:pPr>
                <a:defRPr/>
              </a:pPr>
              <a:t>24</a:t>
            </a:fld>
            <a:endParaRPr lang="en-CA" dirty="0"/>
          </a:p>
        </p:txBody>
      </p:sp>
      <p:sp>
        <p:nvSpPr>
          <p:cNvPr id="6" name="Footer Placeholder 5"/>
          <p:cNvSpPr>
            <a:spLocks noGrp="1"/>
          </p:cNvSpPr>
          <p:nvPr>
            <p:ph type="ftr" sz="quarter" idx="12"/>
          </p:nvPr>
        </p:nvSpPr>
        <p:spPr/>
        <p:txBody>
          <a:bodyPr/>
          <a:lstStyle/>
          <a:p>
            <a:pPr>
              <a:defRPr/>
            </a:pPr>
            <a:r>
              <a:rPr lang="en-CA" smtClean="0"/>
              <a:t>Quesnel T4 Modeling Summary</a:t>
            </a:r>
            <a:endParaRPr lang="en-CA"/>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87624" y="1916832"/>
            <a:ext cx="6888163" cy="420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55517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9448" y="2060848"/>
            <a:ext cx="7980000" cy="42600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Enhanced Basic Silviculture</a:t>
            </a:r>
          </a:p>
        </p:txBody>
      </p:sp>
      <p:sp>
        <p:nvSpPr>
          <p:cNvPr id="3" name="Content Placeholder 2"/>
          <p:cNvSpPr>
            <a:spLocks noGrp="1"/>
          </p:cNvSpPr>
          <p:nvPr>
            <p:ph idx="1"/>
          </p:nvPr>
        </p:nvSpPr>
        <p:spPr>
          <a:xfrm>
            <a:off x="395536" y="1600200"/>
            <a:ext cx="8496944" cy="4525963"/>
          </a:xfrm>
        </p:spPr>
        <p:txBody>
          <a:bodyPr/>
          <a:lstStyle/>
          <a:p>
            <a:r>
              <a:rPr lang="en-US" sz="2400" dirty="0" smtClean="0"/>
              <a:t>+45,000 </a:t>
            </a:r>
            <a:r>
              <a:rPr lang="en-US" sz="2400" dirty="0"/>
              <a:t>m</a:t>
            </a:r>
            <a:r>
              <a:rPr lang="en-US" sz="2400" baseline="30000" dirty="0"/>
              <a:t>3</a:t>
            </a:r>
            <a:r>
              <a:rPr lang="en-US" sz="2400" dirty="0"/>
              <a:t> in </a:t>
            </a:r>
            <a:r>
              <a:rPr lang="en-US" sz="2400" dirty="0" smtClean="0"/>
              <a:t>midterm + faster rise, 212,000 m</a:t>
            </a:r>
            <a:r>
              <a:rPr lang="en-US" sz="2400" baseline="30000" dirty="0" smtClean="0"/>
              <a:t>3</a:t>
            </a:r>
            <a:r>
              <a:rPr lang="en-US" sz="2400" dirty="0" smtClean="0"/>
              <a:t>/</a:t>
            </a:r>
            <a:r>
              <a:rPr lang="en-US" sz="2400" dirty="0" err="1" smtClean="0"/>
              <a:t>yr</a:t>
            </a:r>
            <a:r>
              <a:rPr lang="en-US" sz="2400" dirty="0" smtClean="0"/>
              <a:t> in long-term </a:t>
            </a:r>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p:txBody>
          <a:bodyPr/>
          <a:lstStyle/>
          <a:p>
            <a:pPr>
              <a:defRPr/>
            </a:pPr>
            <a:fld id="{B1DB9AA1-40A9-4444-8781-1AD8CB085257}" type="slidenum">
              <a:rPr lang="en-CA" smtClean="0"/>
              <a:pPr>
                <a:defRPr/>
              </a:pPr>
              <a:t>25</a:t>
            </a:fld>
            <a:endParaRPr lang="en-CA" dirty="0"/>
          </a:p>
        </p:txBody>
      </p:sp>
      <p:sp>
        <p:nvSpPr>
          <p:cNvPr id="6" name="Footer Placeholder 5"/>
          <p:cNvSpPr>
            <a:spLocks noGrp="1"/>
          </p:cNvSpPr>
          <p:nvPr>
            <p:ph type="ftr" sz="quarter" idx="12"/>
          </p:nvPr>
        </p:nvSpPr>
        <p:spPr/>
        <p:txBody>
          <a:bodyPr/>
          <a:lstStyle/>
          <a:p>
            <a:pPr>
              <a:defRPr/>
            </a:pPr>
            <a:r>
              <a:rPr lang="en-CA" smtClean="0"/>
              <a:t>Quesnel T4 Modeling Summary</a:t>
            </a:r>
            <a:endParaRPr lang="en-CA"/>
          </a:p>
        </p:txBody>
      </p:sp>
    </p:spTree>
    <p:extLst>
      <p:ext uri="{BB962C8B-B14F-4D97-AF65-F5344CB8AC3E}">
        <p14:creationId xmlns:p14="http://schemas.microsoft.com/office/powerpoint/2010/main" xmlns="" val="13298981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Strategy: Enhanced Basic Reforestation</a:t>
            </a:r>
            <a:endParaRPr lang="en-CA" dirty="0"/>
          </a:p>
        </p:txBody>
      </p:sp>
      <p:sp>
        <p:nvSpPr>
          <p:cNvPr id="4" name="Date Placeholder 3"/>
          <p:cNvSpPr>
            <a:spLocks noGrp="1"/>
          </p:cNvSpPr>
          <p:nvPr>
            <p:ph type="dt" sz="half" idx="10"/>
          </p:nvPr>
        </p:nvSpPr>
        <p:spPr/>
        <p:txBody>
          <a:bodyPr/>
          <a:lstStyle/>
          <a:p>
            <a:pPr>
              <a:defRPr/>
            </a:pPr>
            <a:r>
              <a:rPr lang="en-US" smtClean="0"/>
              <a:t>August 16,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26</a:t>
            </a:fld>
            <a:endParaRPr lang="en-CA" dirty="0"/>
          </a:p>
        </p:txBody>
      </p:sp>
      <p:pic>
        <p:nvPicPr>
          <p:cNvPr id="8" name="Content Placeholder 7"/>
          <p:cNvPicPr>
            <a:picLocks noGrp="1" noChangeAspect="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554480"/>
            <a:ext cx="7790688" cy="2995193"/>
          </a:xfrm>
          <a:prstGeom prst="rect">
            <a:avLst/>
          </a:prstGeom>
          <a:noFill/>
        </p:spPr>
      </p:pic>
      <p:sp>
        <p:nvSpPr>
          <p:cNvPr id="7" name="TextBox 6"/>
          <p:cNvSpPr txBox="1"/>
          <p:nvPr/>
        </p:nvSpPr>
        <p:spPr>
          <a:xfrm>
            <a:off x="1143000" y="4572000"/>
            <a:ext cx="1752600" cy="1200329"/>
          </a:xfrm>
          <a:prstGeom prst="rect">
            <a:avLst/>
          </a:prstGeom>
          <a:noFill/>
        </p:spPr>
        <p:txBody>
          <a:bodyPr wrap="square" rtlCol="0">
            <a:spAutoFit/>
          </a:bodyPr>
          <a:lstStyle/>
          <a:p>
            <a:pPr marL="171450" indent="-171450">
              <a:buFont typeface="Arial" pitchFamily="34" charset="0"/>
              <a:buChar char="•"/>
            </a:pPr>
            <a:r>
              <a:rPr lang="en-CA" dirty="0" smtClean="0">
                <a:solidFill>
                  <a:srgbClr val="0000FF"/>
                </a:solidFill>
              </a:rPr>
              <a:t>Short (~)</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(+5%)</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(+2%)</a:t>
            </a:r>
            <a:endParaRPr lang="en-CA" dirty="0">
              <a:solidFill>
                <a:srgbClr val="0000FF"/>
              </a:solidFill>
            </a:endParaRPr>
          </a:p>
          <a:p>
            <a:pPr marL="171450" indent="-171450">
              <a:buFont typeface="Arial" pitchFamily="34" charset="0"/>
              <a:buChar char="•"/>
            </a:pPr>
            <a:r>
              <a:rPr lang="en-CA" dirty="0">
                <a:solidFill>
                  <a:srgbClr val="0000FF"/>
                </a:solidFill>
              </a:rPr>
              <a:t>Long </a:t>
            </a:r>
            <a:r>
              <a:rPr lang="en-CA" dirty="0" smtClean="0">
                <a:solidFill>
                  <a:srgbClr val="0000FF"/>
                </a:solidFill>
              </a:rPr>
              <a:t>(+12%)</a:t>
            </a:r>
            <a:endParaRPr lang="en-CA" dirty="0">
              <a:solidFill>
                <a:srgbClr val="0000FF"/>
              </a:solidFill>
            </a:endParaRPr>
          </a:p>
        </p:txBody>
      </p:sp>
      <p:sp>
        <p:nvSpPr>
          <p:cNvPr id="3" name="TextBox 2"/>
          <p:cNvSpPr txBox="1"/>
          <p:nvPr/>
        </p:nvSpPr>
        <p:spPr>
          <a:xfrm>
            <a:off x="3276600" y="4876800"/>
            <a:ext cx="4455066" cy="1477328"/>
          </a:xfrm>
          <a:prstGeom prst="rect">
            <a:avLst/>
          </a:prstGeom>
          <a:noFill/>
        </p:spPr>
        <p:txBody>
          <a:bodyPr wrap="none" rtlCol="0">
            <a:spAutoFit/>
          </a:bodyPr>
          <a:lstStyle/>
          <a:p>
            <a:r>
              <a:rPr lang="en-US" dirty="0" smtClean="0"/>
              <a:t>First stands are ready in 35-45 years as </a:t>
            </a:r>
          </a:p>
          <a:p>
            <a:r>
              <a:rPr lang="en-US" dirty="0" smtClean="0"/>
              <a:t>min harvest volumes are reached sooner.</a:t>
            </a:r>
          </a:p>
          <a:p>
            <a:endParaRPr lang="en-US" dirty="0" smtClean="0"/>
          </a:p>
          <a:p>
            <a:r>
              <a:rPr lang="en-US" dirty="0" smtClean="0"/>
              <a:t>Mid and long term benefit from enhanced </a:t>
            </a:r>
          </a:p>
          <a:p>
            <a:r>
              <a:rPr lang="en-US" dirty="0" smtClean="0"/>
              <a:t>yields.   Little to no ACE effect. </a:t>
            </a:r>
            <a:endParaRPr lang="en-US" dirty="0"/>
          </a:p>
        </p:txBody>
      </p:sp>
    </p:spTree>
    <p:extLst>
      <p:ext uri="{BB962C8B-B14F-4D97-AF65-F5344CB8AC3E}">
        <p14:creationId xmlns="" xmlns:p14="http://schemas.microsoft.com/office/powerpoint/2010/main" val="3197446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Strategies – Rehabilitate MPB-Stands</a:t>
            </a:r>
            <a:endParaRPr lang="en-CA" dirty="0"/>
          </a:p>
        </p:txBody>
      </p:sp>
      <p:sp>
        <p:nvSpPr>
          <p:cNvPr id="100354" name="Content Placeholder 2"/>
          <p:cNvSpPr>
            <a:spLocks noGrp="1"/>
          </p:cNvSpPr>
          <p:nvPr>
            <p:ph idx="1"/>
          </p:nvPr>
        </p:nvSpPr>
        <p:spPr/>
        <p:txBody>
          <a:bodyPr>
            <a:normAutofit/>
          </a:bodyPr>
          <a:lstStyle/>
          <a:p>
            <a:pPr lvl="1" eaLnBrk="1" hangingPunct="1"/>
            <a:r>
              <a:rPr lang="en-US" dirty="0" smtClean="0"/>
              <a:t>Rehab </a:t>
            </a:r>
            <a:r>
              <a:rPr lang="en-US" dirty="0"/>
              <a:t>MPB impacted stands with little or no salvage opportunity</a:t>
            </a:r>
            <a:r>
              <a:rPr lang="en-US" dirty="0" smtClean="0"/>
              <a:t>.</a:t>
            </a:r>
          </a:p>
          <a:p>
            <a:pPr lvl="1" eaLnBrk="1" hangingPunct="1"/>
            <a:r>
              <a:rPr lang="en-US" dirty="0" smtClean="0"/>
              <a:t>Expect </a:t>
            </a:r>
            <a:r>
              <a:rPr lang="en-US" dirty="0"/>
              <a:t>to increase late mid-term harvest levels</a:t>
            </a:r>
            <a:r>
              <a:rPr lang="en-US" dirty="0" smtClean="0"/>
              <a:t>.</a:t>
            </a:r>
          </a:p>
          <a:p>
            <a:pPr lvl="1" eaLnBrk="1" hangingPunct="1"/>
            <a:r>
              <a:rPr lang="en-US" dirty="0" smtClean="0"/>
              <a:t>Recover some </a:t>
            </a:r>
            <a:r>
              <a:rPr lang="en-US" dirty="0" err="1" smtClean="0"/>
              <a:t>merch</a:t>
            </a:r>
            <a:r>
              <a:rPr lang="en-US" dirty="0" smtClean="0"/>
              <a:t> </a:t>
            </a:r>
            <a:r>
              <a:rPr lang="en-US" dirty="0"/>
              <a:t>(green) volume </a:t>
            </a:r>
            <a:r>
              <a:rPr lang="en-US" dirty="0" smtClean="0"/>
              <a:t>in mid-term</a:t>
            </a:r>
          </a:p>
          <a:p>
            <a:pPr lvl="1" eaLnBrk="1" hangingPunct="1"/>
            <a:r>
              <a:rPr lang="en-US" dirty="0" smtClean="0"/>
              <a:t>The long-term </a:t>
            </a:r>
            <a:r>
              <a:rPr lang="en-US" dirty="0"/>
              <a:t>harvest levels </a:t>
            </a:r>
            <a:r>
              <a:rPr lang="en-US" dirty="0" smtClean="0"/>
              <a:t>significantly improved with regeneration for managed stands.</a:t>
            </a:r>
            <a:endParaRPr lang="en-US" dirty="0"/>
          </a:p>
          <a:p>
            <a:pPr lvl="2" eaLnBrk="1" hangingPunct="1"/>
            <a:r>
              <a:rPr lang="en-US" dirty="0"/>
              <a:t>Improved OAFs, lower regeneration delay and select seed</a:t>
            </a:r>
          </a:p>
          <a:p>
            <a:pPr lvl="2" eaLnBrk="1" hangingPunct="1"/>
            <a:r>
              <a:rPr lang="en-US" dirty="0"/>
              <a:t>Higher yields and min harvest volumes sooner</a:t>
            </a:r>
            <a:endParaRPr lang="en-CA" dirty="0"/>
          </a:p>
          <a:p>
            <a:pPr lvl="1" eaLnBrk="1" hangingPunct="1"/>
            <a:endParaRPr lang="en-CA" dirty="0" smtClean="0"/>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27</a:t>
            </a:fld>
            <a:endParaRPr lang="en-CA"/>
          </a:p>
        </p:txBody>
      </p:sp>
      <p:sp>
        <p:nvSpPr>
          <p:cNvPr id="10" name="Footer Placeholder 1"/>
          <p:cNvSpPr>
            <a:spLocks noGrp="1"/>
          </p:cNvSpPr>
          <p:nvPr>
            <p:ph type="ftr" sz="quarter" idx="10"/>
          </p:nvPr>
        </p:nvSpPr>
        <p:spPr bwMode="auto">
          <a:xfrm rot="16200000">
            <a:off x="7609681" y="3058319"/>
            <a:ext cx="2366963" cy="36512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Telecom    July 5 or 8      2013</a:t>
            </a:r>
            <a:endParaRPr lang="en-CA" dirty="0"/>
          </a:p>
        </p:txBody>
      </p:sp>
    </p:spTree>
    <p:extLst>
      <p:ext uri="{BB962C8B-B14F-4D97-AF65-F5344CB8AC3E}">
        <p14:creationId xmlns="" xmlns:p14="http://schemas.microsoft.com/office/powerpoint/2010/main" val="18965402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Strategy: Rehabilitation</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 </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28</a:t>
            </a:fld>
            <a:endParaRPr lang="en-CA" dirty="0"/>
          </a:p>
        </p:txBody>
      </p:sp>
      <p:pic>
        <p:nvPicPr>
          <p:cNvPr id="8" name="Content Placeholder 7"/>
          <p:cNvPicPr>
            <a:picLocks noGrp="1" noChangeAspect="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554480"/>
            <a:ext cx="7790688" cy="2995193"/>
          </a:xfrm>
          <a:prstGeom prst="rect">
            <a:avLst/>
          </a:prstGeom>
          <a:noFill/>
        </p:spPr>
      </p:pic>
      <p:sp>
        <p:nvSpPr>
          <p:cNvPr id="7" name="TextBox 6"/>
          <p:cNvSpPr txBox="1"/>
          <p:nvPr/>
        </p:nvSpPr>
        <p:spPr>
          <a:xfrm>
            <a:off x="1143000" y="4572000"/>
            <a:ext cx="6934200" cy="1200329"/>
          </a:xfrm>
          <a:prstGeom prst="rect">
            <a:avLst/>
          </a:prstGeom>
          <a:noFill/>
        </p:spPr>
        <p:txBody>
          <a:bodyPr wrap="square" rtlCol="0">
            <a:spAutoFit/>
          </a:bodyPr>
          <a:lstStyle/>
          <a:p>
            <a:pPr marL="171450" indent="-171450">
              <a:buFont typeface="Arial" pitchFamily="34" charset="0"/>
              <a:buChar char="•"/>
            </a:pPr>
            <a:r>
              <a:rPr lang="en-CA" dirty="0" smtClean="0">
                <a:solidFill>
                  <a:srgbClr val="0000FF"/>
                </a:solidFill>
              </a:rPr>
              <a:t>Short (~)</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(+8%)   </a:t>
            </a:r>
            <a:r>
              <a:rPr lang="en-CA" dirty="0" smtClean="0"/>
              <a:t>- volume at time of treatment + some THLB back in</a:t>
            </a:r>
            <a:endParaRPr lang="en-CA" dirty="0"/>
          </a:p>
          <a:p>
            <a:pPr marL="171450" indent="-171450">
              <a:buFont typeface="Arial" pitchFamily="34" charset="0"/>
              <a:buChar char="•"/>
            </a:pPr>
            <a:r>
              <a:rPr lang="en-CA" dirty="0">
                <a:solidFill>
                  <a:srgbClr val="0000FF"/>
                </a:solidFill>
              </a:rPr>
              <a:t>Rise </a:t>
            </a:r>
            <a:r>
              <a:rPr lang="en-CA" dirty="0" smtClean="0">
                <a:solidFill>
                  <a:srgbClr val="0000FF"/>
                </a:solidFill>
              </a:rPr>
              <a:t>(+13%) </a:t>
            </a:r>
            <a:r>
              <a:rPr lang="en-CA" dirty="0" smtClean="0"/>
              <a:t>– Non </a:t>
            </a:r>
            <a:r>
              <a:rPr lang="en-CA" dirty="0" err="1" smtClean="0"/>
              <a:t>merch</a:t>
            </a:r>
            <a:r>
              <a:rPr lang="en-CA" dirty="0" smtClean="0"/>
              <a:t> stands brought back into production</a:t>
            </a:r>
          </a:p>
          <a:p>
            <a:pPr marL="171450" indent="-171450">
              <a:buFont typeface="Arial" pitchFamily="34" charset="0"/>
              <a:buChar char="•"/>
            </a:pPr>
            <a:r>
              <a:rPr lang="en-CA" dirty="0">
                <a:solidFill>
                  <a:srgbClr val="0000FF"/>
                </a:solidFill>
              </a:rPr>
              <a:t>L</a:t>
            </a:r>
            <a:r>
              <a:rPr lang="en-CA" dirty="0" smtClean="0">
                <a:solidFill>
                  <a:srgbClr val="0000FF"/>
                </a:solidFill>
              </a:rPr>
              <a:t>ong (+13</a:t>
            </a:r>
            <a:r>
              <a:rPr lang="en-CA" dirty="0">
                <a:solidFill>
                  <a:srgbClr val="0000FF"/>
                </a:solidFill>
              </a:rPr>
              <a:t>%) </a:t>
            </a:r>
            <a:r>
              <a:rPr lang="en-CA" dirty="0"/>
              <a:t>– Non </a:t>
            </a:r>
            <a:r>
              <a:rPr lang="en-CA" dirty="0" err="1"/>
              <a:t>merch</a:t>
            </a:r>
            <a:r>
              <a:rPr lang="en-CA" dirty="0"/>
              <a:t> stands</a:t>
            </a:r>
            <a:r>
              <a:rPr lang="en-CA" dirty="0" smtClean="0"/>
              <a:t> </a:t>
            </a:r>
            <a:r>
              <a:rPr lang="en-CA" dirty="0"/>
              <a:t>brought back into production</a:t>
            </a:r>
          </a:p>
        </p:txBody>
      </p:sp>
    </p:spTree>
    <p:extLst>
      <p:ext uri="{BB962C8B-B14F-4D97-AF65-F5344CB8AC3E}">
        <p14:creationId xmlns="" xmlns:p14="http://schemas.microsoft.com/office/powerpoint/2010/main" val="31974467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Strategies – CT / PC  Constrained Areas</a:t>
            </a:r>
            <a:endParaRPr lang="en-CA" dirty="0"/>
          </a:p>
        </p:txBody>
      </p:sp>
      <p:sp>
        <p:nvSpPr>
          <p:cNvPr id="100354" name="Content Placeholder 2"/>
          <p:cNvSpPr>
            <a:spLocks noGrp="1"/>
          </p:cNvSpPr>
          <p:nvPr>
            <p:ph idx="1"/>
          </p:nvPr>
        </p:nvSpPr>
        <p:spPr/>
        <p:txBody>
          <a:bodyPr>
            <a:normAutofit fontScale="92500" lnSpcReduction="20000"/>
          </a:bodyPr>
          <a:lstStyle/>
          <a:p>
            <a:pPr eaLnBrk="1" hangingPunct="1"/>
            <a:r>
              <a:rPr lang="en-CA" dirty="0" smtClean="0"/>
              <a:t>Commercial Thinning / Partial Cutting of Constrained Areas</a:t>
            </a:r>
          </a:p>
          <a:p>
            <a:pPr lvl="1" eaLnBrk="1" hangingPunct="1"/>
            <a:r>
              <a:rPr lang="en-US" dirty="0" smtClean="0"/>
              <a:t>A single </a:t>
            </a:r>
            <a:r>
              <a:rPr lang="en-US" dirty="0"/>
              <a:t>removal of 1/3 of the </a:t>
            </a:r>
            <a:r>
              <a:rPr lang="en-US" dirty="0" smtClean="0"/>
              <a:t>volume</a:t>
            </a:r>
          </a:p>
          <a:p>
            <a:pPr lvl="1" eaLnBrk="1" hangingPunct="1"/>
            <a:r>
              <a:rPr lang="en-US" dirty="0" smtClean="0"/>
              <a:t>Stands </a:t>
            </a:r>
            <a:r>
              <a:rPr lang="en-US" dirty="0"/>
              <a:t>currently </a:t>
            </a:r>
            <a:r>
              <a:rPr lang="en-US" dirty="0" smtClean="0"/>
              <a:t>constrained </a:t>
            </a:r>
            <a:r>
              <a:rPr lang="en-US" dirty="0"/>
              <a:t>for visuals, lakeshore management, mature-plus-old seral and watershed ECA requirements</a:t>
            </a:r>
            <a:r>
              <a:rPr lang="en-US" dirty="0" smtClean="0"/>
              <a:t>.</a:t>
            </a:r>
          </a:p>
          <a:p>
            <a:pPr lvl="1" eaLnBrk="1" hangingPunct="1"/>
            <a:r>
              <a:rPr lang="en-US" dirty="0" smtClean="0"/>
              <a:t>Expect </a:t>
            </a:r>
            <a:r>
              <a:rPr lang="en-US" dirty="0"/>
              <a:t>to increase the mid-term harvest level </a:t>
            </a:r>
            <a:r>
              <a:rPr lang="en-US" dirty="0" smtClean="0"/>
              <a:t>by offering some volume during periods of low volume availability. </a:t>
            </a:r>
          </a:p>
          <a:p>
            <a:pPr lvl="1" eaLnBrk="1" hangingPunct="1"/>
            <a:endParaRPr lang="en-US" dirty="0" smtClean="0"/>
          </a:p>
          <a:p>
            <a:pPr lvl="1" eaLnBrk="1" hangingPunct="1"/>
            <a:r>
              <a:rPr lang="en-US" b="1" dirty="0" smtClean="0"/>
              <a:t>Maintain stand </a:t>
            </a:r>
            <a:r>
              <a:rPr lang="en-US" b="1" dirty="0"/>
              <a:t>conditions to satisfy the non-timber </a:t>
            </a:r>
            <a:r>
              <a:rPr lang="en-US" b="1" dirty="0" smtClean="0"/>
              <a:t>values.</a:t>
            </a:r>
            <a:endParaRPr lang="en-CA" b="1" dirty="0" smtClean="0"/>
          </a:p>
          <a:p>
            <a:pPr eaLnBrk="1" hangingPunct="1"/>
            <a:endParaRPr lang="en-CA" dirty="0" smtClean="0"/>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29</a:t>
            </a:fld>
            <a:endParaRPr lang="en-CA"/>
          </a:p>
        </p:txBody>
      </p:sp>
    </p:spTree>
    <p:extLst>
      <p:ext uri="{BB962C8B-B14F-4D97-AF65-F5344CB8AC3E}">
        <p14:creationId xmlns="" xmlns:p14="http://schemas.microsoft.com/office/powerpoint/2010/main" val="18965402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Strategy: Partial Cut in Constrained Areas</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30</a:t>
            </a:fld>
            <a:endParaRPr lang="en-CA" dirty="0"/>
          </a:p>
        </p:txBody>
      </p:sp>
      <p:pic>
        <p:nvPicPr>
          <p:cNvPr id="7" name="Content Placeholder 6"/>
          <p:cNvPicPr>
            <a:picLocks noGrp="1" noChangeAspect="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554480"/>
            <a:ext cx="7790688" cy="2995193"/>
          </a:xfrm>
          <a:prstGeom prst="rect">
            <a:avLst/>
          </a:prstGeom>
          <a:noFill/>
        </p:spPr>
      </p:pic>
      <p:sp>
        <p:nvSpPr>
          <p:cNvPr id="8" name="TextBox 7"/>
          <p:cNvSpPr txBox="1"/>
          <p:nvPr/>
        </p:nvSpPr>
        <p:spPr>
          <a:xfrm>
            <a:off x="1143000" y="4572000"/>
            <a:ext cx="4038600" cy="1200329"/>
          </a:xfrm>
          <a:prstGeom prst="rect">
            <a:avLst/>
          </a:prstGeom>
          <a:noFill/>
        </p:spPr>
        <p:txBody>
          <a:bodyPr wrap="square" rtlCol="0">
            <a:spAutoFit/>
          </a:bodyPr>
          <a:lstStyle/>
          <a:p>
            <a:pPr marL="171450" indent="-171450">
              <a:buFont typeface="Arial" pitchFamily="34" charset="0"/>
              <a:buChar char="•"/>
            </a:pPr>
            <a:r>
              <a:rPr lang="en-CA" dirty="0" smtClean="0">
                <a:solidFill>
                  <a:srgbClr val="0000FF"/>
                </a:solidFill>
              </a:rPr>
              <a:t>Short (~)</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(+14)</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(no attempt to improve)</a:t>
            </a:r>
            <a:endParaRPr lang="en-CA" dirty="0">
              <a:solidFill>
                <a:srgbClr val="0000FF"/>
              </a:solidFill>
            </a:endParaRPr>
          </a:p>
          <a:p>
            <a:pPr marL="171450" indent="-171450">
              <a:buFont typeface="Arial" pitchFamily="34" charset="0"/>
              <a:buChar char="•"/>
            </a:pPr>
            <a:r>
              <a:rPr lang="en-CA" dirty="0">
                <a:solidFill>
                  <a:srgbClr val="0000FF"/>
                </a:solidFill>
              </a:rPr>
              <a:t>Long (no attempt to improve)</a:t>
            </a:r>
          </a:p>
        </p:txBody>
      </p:sp>
      <p:sp>
        <p:nvSpPr>
          <p:cNvPr id="3" name="TextBox 2"/>
          <p:cNvSpPr txBox="1"/>
          <p:nvPr/>
        </p:nvSpPr>
        <p:spPr>
          <a:xfrm>
            <a:off x="4572000" y="4648200"/>
            <a:ext cx="3480440" cy="1477328"/>
          </a:xfrm>
          <a:prstGeom prst="rect">
            <a:avLst/>
          </a:prstGeom>
          <a:noFill/>
        </p:spPr>
        <p:txBody>
          <a:bodyPr wrap="none" rtlCol="0">
            <a:spAutoFit/>
          </a:bodyPr>
          <a:lstStyle/>
          <a:p>
            <a:r>
              <a:rPr lang="en-US" dirty="0" smtClean="0"/>
              <a:t>Significant improvement </a:t>
            </a:r>
          </a:p>
          <a:p>
            <a:r>
              <a:rPr lang="en-US" dirty="0" smtClean="0"/>
              <a:t>in midterm due to accessing </a:t>
            </a:r>
          </a:p>
          <a:p>
            <a:r>
              <a:rPr lang="en-US" dirty="0" smtClean="0"/>
              <a:t>stands that would otherwise not </a:t>
            </a:r>
          </a:p>
          <a:p>
            <a:r>
              <a:rPr lang="en-US" dirty="0" smtClean="0"/>
              <a:t>be available.</a:t>
            </a:r>
          </a:p>
          <a:p>
            <a:endParaRPr lang="en-US" dirty="0"/>
          </a:p>
        </p:txBody>
      </p:sp>
    </p:spTree>
    <p:extLst>
      <p:ext uri="{BB962C8B-B14F-4D97-AF65-F5344CB8AC3E}">
        <p14:creationId xmlns="" xmlns:p14="http://schemas.microsoft.com/office/powerpoint/2010/main" val="3197446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Strategies – </a:t>
            </a:r>
            <a:r>
              <a:rPr lang="en-US" dirty="0"/>
              <a:t>Spacing Dry-belt </a:t>
            </a:r>
            <a:r>
              <a:rPr lang="en-US" dirty="0" err="1" smtClean="0"/>
              <a:t>Fd</a:t>
            </a:r>
            <a:endParaRPr lang="en-CA" dirty="0"/>
          </a:p>
        </p:txBody>
      </p:sp>
      <p:sp>
        <p:nvSpPr>
          <p:cNvPr id="100354" name="Content Placeholder 2"/>
          <p:cNvSpPr>
            <a:spLocks noGrp="1"/>
          </p:cNvSpPr>
          <p:nvPr>
            <p:ph idx="1"/>
          </p:nvPr>
        </p:nvSpPr>
        <p:spPr/>
        <p:txBody>
          <a:bodyPr/>
          <a:lstStyle/>
          <a:p>
            <a:pPr eaLnBrk="1" hangingPunct="1"/>
            <a:r>
              <a:rPr lang="en-US" dirty="0" smtClean="0"/>
              <a:t>Response</a:t>
            </a:r>
          </a:p>
          <a:p>
            <a:pPr lvl="1" eaLnBrk="1" hangingPunct="1"/>
            <a:r>
              <a:rPr lang="en-US" dirty="0"/>
              <a:t>Initial entry harvest volume (shelterwood and selection) </a:t>
            </a:r>
            <a:r>
              <a:rPr lang="en-US" dirty="0" smtClean="0"/>
              <a:t>increased </a:t>
            </a:r>
            <a:r>
              <a:rPr lang="en-US" dirty="0"/>
              <a:t>by 10% for stands treated at least 30 years prior to </a:t>
            </a:r>
            <a:r>
              <a:rPr lang="en-US" dirty="0" smtClean="0"/>
              <a:t>harvest</a:t>
            </a:r>
            <a:endParaRPr lang="en-US" dirty="0"/>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31</a:t>
            </a:fld>
            <a:endParaRPr lang="en-CA"/>
          </a:p>
        </p:txBody>
      </p:sp>
    </p:spTree>
    <p:extLst>
      <p:ext uri="{BB962C8B-B14F-4D97-AF65-F5344CB8AC3E}">
        <p14:creationId xmlns="" xmlns:p14="http://schemas.microsoft.com/office/powerpoint/2010/main" val="262226023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Strategy: Spacing Dry-Belt Fd</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32</a:t>
            </a:fld>
            <a:endParaRPr lang="en-CA" dirty="0"/>
          </a:p>
        </p:txBody>
      </p:sp>
      <p:pic>
        <p:nvPicPr>
          <p:cNvPr id="7" name="Content Placeholder 6"/>
          <p:cNvPicPr>
            <a:picLocks noGrp="1" noChangeAspect="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554480"/>
            <a:ext cx="7790688" cy="2995193"/>
          </a:xfrm>
          <a:prstGeom prst="rect">
            <a:avLst/>
          </a:prstGeom>
          <a:noFill/>
        </p:spPr>
      </p:pic>
      <p:sp>
        <p:nvSpPr>
          <p:cNvPr id="8" name="TextBox 7"/>
          <p:cNvSpPr txBox="1"/>
          <p:nvPr/>
        </p:nvSpPr>
        <p:spPr>
          <a:xfrm>
            <a:off x="1143000" y="4572000"/>
            <a:ext cx="3581400" cy="1200329"/>
          </a:xfrm>
          <a:prstGeom prst="rect">
            <a:avLst/>
          </a:prstGeom>
          <a:noFill/>
        </p:spPr>
        <p:txBody>
          <a:bodyPr wrap="square" rtlCol="0">
            <a:spAutoFit/>
          </a:bodyPr>
          <a:lstStyle/>
          <a:p>
            <a:pPr marL="171450" indent="-171450">
              <a:buFont typeface="Arial" pitchFamily="34" charset="0"/>
              <a:buChar char="•"/>
            </a:pPr>
            <a:endParaRPr lang="en-CA" dirty="0" smtClean="0">
              <a:solidFill>
                <a:srgbClr val="0000FF"/>
              </a:solidFill>
            </a:endParaRPr>
          </a:p>
          <a:p>
            <a:pPr marL="171450" indent="-171450">
              <a:buFont typeface="Arial" pitchFamily="34" charset="0"/>
              <a:buChar char="•"/>
            </a:pPr>
            <a:r>
              <a:rPr lang="en-CA" dirty="0" smtClean="0">
                <a:solidFill>
                  <a:srgbClr val="0000FF"/>
                </a:solidFill>
              </a:rPr>
              <a:t>Mid (+3%)</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(+1%)</a:t>
            </a:r>
          </a:p>
          <a:p>
            <a:pPr marL="171450" indent="-171450"/>
            <a:endParaRPr lang="en-CA" dirty="0">
              <a:solidFill>
                <a:srgbClr val="0000FF"/>
              </a:solidFill>
            </a:endParaRPr>
          </a:p>
        </p:txBody>
      </p:sp>
      <p:sp>
        <p:nvSpPr>
          <p:cNvPr id="3" name="TextBox 2"/>
          <p:cNvSpPr txBox="1"/>
          <p:nvPr/>
        </p:nvSpPr>
        <p:spPr>
          <a:xfrm>
            <a:off x="4572000" y="4802832"/>
            <a:ext cx="3172663" cy="923330"/>
          </a:xfrm>
          <a:prstGeom prst="rect">
            <a:avLst/>
          </a:prstGeom>
          <a:noFill/>
        </p:spPr>
        <p:txBody>
          <a:bodyPr wrap="none" rtlCol="0">
            <a:spAutoFit/>
          </a:bodyPr>
          <a:lstStyle/>
          <a:p>
            <a:r>
              <a:rPr lang="en-US" dirty="0" smtClean="0"/>
              <a:t>Delayed response as have to</a:t>
            </a:r>
          </a:p>
          <a:p>
            <a:r>
              <a:rPr lang="en-US" dirty="0" smtClean="0"/>
              <a:t>wait 30 </a:t>
            </a:r>
            <a:r>
              <a:rPr lang="en-US" dirty="0" err="1" smtClean="0"/>
              <a:t>yrs</a:t>
            </a:r>
            <a:r>
              <a:rPr lang="en-US" dirty="0" smtClean="0"/>
              <a:t> after treatment to</a:t>
            </a:r>
          </a:p>
          <a:p>
            <a:r>
              <a:rPr lang="en-US" dirty="0" smtClean="0"/>
              <a:t>harvest.</a:t>
            </a:r>
            <a:endParaRPr lang="en-US" dirty="0"/>
          </a:p>
        </p:txBody>
      </p:sp>
    </p:spTree>
    <p:extLst>
      <p:ext uri="{BB962C8B-B14F-4D97-AF65-F5344CB8AC3E}">
        <p14:creationId xmlns="" xmlns:p14="http://schemas.microsoft.com/office/powerpoint/2010/main" val="41650145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Strategy: Fertilization</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33</a:t>
            </a:fld>
            <a:endParaRPr lang="en-CA" dirty="0"/>
          </a:p>
        </p:txBody>
      </p:sp>
      <p:sp>
        <p:nvSpPr>
          <p:cNvPr id="7" name="TextBox 6"/>
          <p:cNvSpPr txBox="1"/>
          <p:nvPr/>
        </p:nvSpPr>
        <p:spPr>
          <a:xfrm>
            <a:off x="1143000" y="4572000"/>
            <a:ext cx="5410200" cy="1200329"/>
          </a:xfrm>
          <a:prstGeom prst="rect">
            <a:avLst/>
          </a:prstGeom>
          <a:noFill/>
        </p:spPr>
        <p:txBody>
          <a:bodyPr wrap="square" rtlCol="0">
            <a:spAutoFit/>
          </a:bodyPr>
          <a:lstStyle/>
          <a:p>
            <a:pPr marL="171450" indent="-171450">
              <a:buFont typeface="Arial" pitchFamily="34" charset="0"/>
              <a:buChar char="•"/>
            </a:pPr>
            <a:r>
              <a:rPr lang="en-CA" dirty="0" smtClean="0">
                <a:solidFill>
                  <a:srgbClr val="0000FF"/>
                </a:solidFill>
              </a:rPr>
              <a:t>Short (~)</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(0-10</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(+5%)</a:t>
            </a:r>
            <a:endParaRPr lang="en-CA" dirty="0">
              <a:solidFill>
                <a:srgbClr val="0000FF"/>
              </a:solidFill>
            </a:endParaRPr>
          </a:p>
          <a:p>
            <a:pPr marL="171450" indent="-171450">
              <a:buFont typeface="Arial" pitchFamily="34" charset="0"/>
              <a:buChar char="•"/>
            </a:pPr>
            <a:r>
              <a:rPr lang="en-CA" dirty="0">
                <a:solidFill>
                  <a:srgbClr val="0000FF"/>
                </a:solidFill>
              </a:rPr>
              <a:t>Long </a:t>
            </a:r>
            <a:r>
              <a:rPr lang="en-CA" dirty="0" smtClean="0">
                <a:solidFill>
                  <a:srgbClr val="0000FF"/>
                </a:solidFill>
              </a:rPr>
              <a:t>(+8%)</a:t>
            </a:r>
            <a:endParaRPr lang="en-CA" dirty="0">
              <a:solidFill>
                <a:srgbClr val="0000FF"/>
              </a:solidFill>
            </a:endParaRPr>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371600"/>
            <a:ext cx="7531768" cy="2895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329227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Strategies – PCT and Fertilize Pl Stands</a:t>
            </a:r>
            <a:endParaRPr lang="en-CA" dirty="0"/>
          </a:p>
        </p:txBody>
      </p:sp>
      <p:sp>
        <p:nvSpPr>
          <p:cNvPr id="100354" name="Content Placeholder 2"/>
          <p:cNvSpPr>
            <a:spLocks noGrp="1"/>
          </p:cNvSpPr>
          <p:nvPr>
            <p:ph idx="1"/>
          </p:nvPr>
        </p:nvSpPr>
        <p:spPr/>
        <p:txBody>
          <a:bodyPr/>
          <a:lstStyle/>
          <a:p>
            <a:pPr eaLnBrk="1" hangingPunct="1"/>
            <a:r>
              <a:rPr lang="en-CA" dirty="0" smtClean="0"/>
              <a:t>Pre-commercial Thinning / Cleaning Dense Pine &amp; Fertilization</a:t>
            </a:r>
          </a:p>
          <a:p>
            <a:pPr lvl="2" eaLnBrk="1" hangingPunct="1"/>
            <a:r>
              <a:rPr lang="en-US" dirty="0" smtClean="0"/>
              <a:t>improve </a:t>
            </a:r>
            <a:r>
              <a:rPr lang="en-US" dirty="0"/>
              <a:t>stand quality/health/resilience through leave tree selection, increase stand volumes through fertilization and advance operability in these stands.</a:t>
            </a:r>
            <a:endParaRPr lang="en-CA" dirty="0"/>
          </a:p>
          <a:p>
            <a:pPr lvl="1" eaLnBrk="1" hangingPunct="1"/>
            <a:r>
              <a:rPr lang="en-US" dirty="0" smtClean="0"/>
              <a:t>Eligible stands:</a:t>
            </a:r>
          </a:p>
          <a:p>
            <a:pPr lvl="2" eaLnBrk="1" hangingPunct="1"/>
            <a:r>
              <a:rPr lang="en-US" dirty="0" smtClean="0"/>
              <a:t>Pl-leading; 10-20 </a:t>
            </a:r>
            <a:r>
              <a:rPr lang="en-US" dirty="0"/>
              <a:t>years old (typically 6,000-20,000 sph</a:t>
            </a:r>
            <a:r>
              <a:rPr lang="en-US" dirty="0" smtClean="0"/>
              <a:t>)</a:t>
            </a:r>
          </a:p>
          <a:p>
            <a:pPr lvl="2" eaLnBrk="1" hangingPunct="1"/>
            <a:r>
              <a:rPr lang="en-US" dirty="0" smtClean="0"/>
              <a:t>Thin to target </a:t>
            </a:r>
            <a:r>
              <a:rPr lang="en-US" dirty="0"/>
              <a:t>density of ~2,500 </a:t>
            </a:r>
            <a:r>
              <a:rPr lang="en-US" dirty="0" smtClean="0"/>
              <a:t>sph; Fertilize</a:t>
            </a:r>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34</a:t>
            </a:fld>
            <a:endParaRPr lang="en-CA"/>
          </a:p>
        </p:txBody>
      </p:sp>
      <p:sp>
        <p:nvSpPr>
          <p:cNvPr id="6" name="Date Placeholder 3"/>
          <p:cNvSpPr>
            <a:spLocks noGrp="1"/>
          </p:cNvSpPr>
          <p:nvPr>
            <p:ph type="dt" sz="half" idx="10"/>
          </p:nvPr>
        </p:nvSpPr>
        <p:spPr>
          <a:xfrm>
            <a:off x="609600" y="6508750"/>
            <a:ext cx="2133600" cy="365125"/>
          </a:xfrm>
        </p:spPr>
        <p:txBody>
          <a:bodyPr/>
          <a:lstStyle/>
          <a:p>
            <a:pPr>
              <a:defRPr/>
            </a:pPr>
            <a:r>
              <a:rPr lang="en-US" dirty="0" smtClean="0"/>
              <a:t>Sept 18, 2013</a:t>
            </a:r>
            <a:endParaRPr lang="en-CA" dirty="0"/>
          </a:p>
        </p:txBody>
      </p:sp>
      <p:sp>
        <p:nvSpPr>
          <p:cNvPr id="7" name="Footer Placeholder 4"/>
          <p:cNvSpPr>
            <a:spLocks noGrp="1"/>
          </p:cNvSpPr>
          <p:nvPr>
            <p:ph type="ftr" sz="quarter" idx="11"/>
          </p:nvPr>
        </p:nvSpPr>
        <p:spPr>
          <a:xfrm>
            <a:off x="3276600" y="6508750"/>
            <a:ext cx="2895600" cy="365125"/>
          </a:xfrm>
        </p:spPr>
        <p:txBody>
          <a:bodyPr/>
          <a:lstStyle/>
          <a:p>
            <a:pPr>
              <a:defRPr/>
            </a:pPr>
            <a:r>
              <a:rPr lang="en-CA" dirty="0" smtClean="0"/>
              <a:t>Richmond BC</a:t>
            </a:r>
            <a:endParaRPr lang="en-CA" dirty="0"/>
          </a:p>
        </p:txBody>
      </p:sp>
      <p:sp>
        <p:nvSpPr>
          <p:cNvPr id="8" name="Slide Number Placeholder 5"/>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extLst>
      <p:ext uri="{BB962C8B-B14F-4D97-AF65-F5344CB8AC3E}">
        <p14:creationId xmlns="" xmlns:p14="http://schemas.microsoft.com/office/powerpoint/2010/main" val="18965402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Strategy – Optimal Mix of Treatments</a:t>
            </a:r>
            <a:endParaRPr lang="en-CA" dirty="0"/>
          </a:p>
        </p:txBody>
      </p:sp>
      <p:sp>
        <p:nvSpPr>
          <p:cNvPr id="100354" name="Content Placeholder 2"/>
          <p:cNvSpPr>
            <a:spLocks noGrp="1"/>
          </p:cNvSpPr>
          <p:nvPr>
            <p:ph idx="1"/>
          </p:nvPr>
        </p:nvSpPr>
        <p:spPr/>
        <p:txBody>
          <a:bodyPr/>
          <a:lstStyle/>
          <a:p>
            <a:pPr eaLnBrk="1" hangingPunct="1"/>
            <a:r>
              <a:rPr lang="en-US" dirty="0" smtClean="0"/>
              <a:t>Include all treatments</a:t>
            </a:r>
          </a:p>
          <a:p>
            <a:pPr eaLnBrk="1" hangingPunct="1"/>
            <a:r>
              <a:rPr lang="en-US" dirty="0" smtClean="0"/>
              <a:t>Best mix of treatments and timing</a:t>
            </a:r>
          </a:p>
          <a:p>
            <a:pPr eaLnBrk="1" hangingPunct="1"/>
            <a:r>
              <a:rPr lang="en-US" dirty="0" smtClean="0"/>
              <a:t>Subject </a:t>
            </a:r>
            <a:r>
              <a:rPr lang="en-US" dirty="0"/>
              <a:t>to </a:t>
            </a:r>
            <a:r>
              <a:rPr lang="en-US" dirty="0" smtClean="0"/>
              <a:t>annual budgets:</a:t>
            </a:r>
          </a:p>
          <a:p>
            <a:pPr lvl="1" eaLnBrk="1" hangingPunct="1"/>
            <a:r>
              <a:rPr lang="en-US" dirty="0" smtClean="0"/>
              <a:t>Constrained		$2,000,000 - $3,000,000 </a:t>
            </a:r>
          </a:p>
          <a:p>
            <a:pPr lvl="1" eaLnBrk="1" hangingPunct="1"/>
            <a:r>
              <a:rPr lang="en-US" dirty="0" smtClean="0"/>
              <a:t>Preferred		$5,000,000 - $7,000,000</a:t>
            </a:r>
            <a:endParaRPr lang="en-US" dirty="0"/>
          </a:p>
          <a:p>
            <a:pPr lvl="1" eaLnBrk="1" hangingPunct="1"/>
            <a:endParaRPr lang="en-US" dirty="0" smtClean="0"/>
          </a:p>
          <a:p>
            <a:pPr eaLnBrk="1" hangingPunct="1"/>
            <a:endParaRPr lang="en-CA" dirty="0" smtClean="0"/>
          </a:p>
        </p:txBody>
      </p:sp>
      <p:sp>
        <p:nvSpPr>
          <p:cNvPr id="100356" name="Slide Number Placeholder 4"/>
          <p:cNvSpPr>
            <a:spLocks noGrp="1"/>
          </p:cNvSpPr>
          <p:nvPr>
            <p:ph type="sldNum" sz="quarter" idx="12"/>
          </p:nvPr>
        </p:nvSpPr>
        <p:spPr bwMode="auto">
          <a:ln>
            <a:round/>
            <a:headEnd/>
            <a:tailEnd/>
          </a:ln>
        </p:spPr>
        <p:txBody>
          <a:bodyPr wrap="square" numCol="1" anchorCtr="0" compatLnSpc="1">
            <a:prstTxWarp prst="textNoShape">
              <a:avLst/>
            </a:prstTxWarp>
          </a:bodyPr>
          <a:lstStyle/>
          <a:p>
            <a:pPr fontAlgn="base">
              <a:spcBef>
                <a:spcPct val="0"/>
              </a:spcBef>
              <a:spcAft>
                <a:spcPct val="0"/>
              </a:spcAft>
              <a:defRPr/>
            </a:pPr>
            <a:fld id="{90CB918D-8FB8-40F1-8079-50260458DAF2}" type="slidenum">
              <a:rPr lang="en-CA"/>
              <a:pPr fontAlgn="base">
                <a:spcBef>
                  <a:spcPct val="0"/>
                </a:spcBef>
                <a:spcAft>
                  <a:spcPct val="0"/>
                </a:spcAft>
                <a:defRPr/>
              </a:pPr>
              <a:t>35</a:t>
            </a:fld>
            <a:endParaRPr lang="en-CA" dirty="0"/>
          </a:p>
        </p:txBody>
      </p:sp>
      <p:sp>
        <p:nvSpPr>
          <p:cNvPr id="5" name="Date Placeholder 3"/>
          <p:cNvSpPr>
            <a:spLocks noGrp="1"/>
          </p:cNvSpPr>
          <p:nvPr>
            <p:ph type="dt" sz="half" idx="10"/>
          </p:nvPr>
        </p:nvSpPr>
        <p:spPr>
          <a:xfrm>
            <a:off x="609600" y="6508750"/>
            <a:ext cx="2133600" cy="365125"/>
          </a:xfrm>
        </p:spPr>
        <p:txBody>
          <a:bodyPr/>
          <a:lstStyle/>
          <a:p>
            <a:pPr>
              <a:defRPr/>
            </a:pPr>
            <a:r>
              <a:rPr lang="en-US" dirty="0" smtClean="0"/>
              <a:t>Sept 18, 2013</a:t>
            </a:r>
            <a:endParaRPr lang="en-CA" dirty="0"/>
          </a:p>
        </p:txBody>
      </p:sp>
      <p:sp>
        <p:nvSpPr>
          <p:cNvPr id="6" name="Footer Placeholder 4"/>
          <p:cNvSpPr>
            <a:spLocks noGrp="1"/>
          </p:cNvSpPr>
          <p:nvPr>
            <p:ph type="ftr" sz="quarter" idx="11"/>
          </p:nvPr>
        </p:nvSpPr>
        <p:spPr>
          <a:xfrm>
            <a:off x="3276600" y="6508750"/>
            <a:ext cx="2895600" cy="365125"/>
          </a:xfrm>
        </p:spPr>
        <p:txBody>
          <a:bodyPr/>
          <a:lstStyle/>
          <a:p>
            <a:pPr>
              <a:defRPr/>
            </a:pPr>
            <a:r>
              <a:rPr lang="en-CA" dirty="0" smtClean="0"/>
              <a:t>Richmond BC</a:t>
            </a:r>
            <a:endParaRPr lang="en-CA" dirty="0"/>
          </a:p>
        </p:txBody>
      </p:sp>
      <p:sp>
        <p:nvSpPr>
          <p:cNvPr id="7" name="Slide Number Placeholder 5"/>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extLst>
      <p:ext uri="{BB962C8B-B14F-4D97-AF65-F5344CB8AC3E}">
        <p14:creationId xmlns="" xmlns:p14="http://schemas.microsoft.com/office/powerpoint/2010/main" val="18965402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Optimized Mix – $3 Million/yr </a:t>
            </a:r>
            <a:r>
              <a:rPr lang="en-CA" dirty="0" smtClean="0"/>
              <a:t>Budget in the Williams Lake TSA</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5" name="Footer Placeholder 4"/>
          <p:cNvSpPr>
            <a:spLocks noGrp="1"/>
          </p:cNvSpPr>
          <p:nvPr>
            <p:ph type="ftr" sz="quarter" idx="11"/>
          </p:nvPr>
        </p:nvSpPr>
        <p:spPr/>
        <p:txBody>
          <a:bodyPr/>
          <a:lstStyle/>
          <a:p>
            <a:pPr>
              <a:defRPr/>
            </a:pPr>
            <a:r>
              <a:rPr lang="en-CA" dirty="0" smtClean="0"/>
              <a:t>WL Type 4</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36</a:t>
            </a:fld>
            <a:endParaRPr lang="en-CA" dirty="0"/>
          </a:p>
        </p:txBody>
      </p:sp>
      <p:sp>
        <p:nvSpPr>
          <p:cNvPr id="8" name="TextBox 7"/>
          <p:cNvSpPr txBox="1"/>
          <p:nvPr/>
        </p:nvSpPr>
        <p:spPr>
          <a:xfrm>
            <a:off x="1143000" y="4572000"/>
            <a:ext cx="1752600" cy="1200329"/>
          </a:xfrm>
          <a:prstGeom prst="rect">
            <a:avLst/>
          </a:prstGeom>
          <a:noFill/>
        </p:spPr>
        <p:txBody>
          <a:bodyPr wrap="square" rtlCol="0">
            <a:spAutoFit/>
          </a:bodyPr>
          <a:lstStyle/>
          <a:p>
            <a:pPr marL="171450" indent="-171450">
              <a:buFont typeface="Arial" pitchFamily="34" charset="0"/>
              <a:buChar char="•"/>
            </a:pPr>
            <a:r>
              <a:rPr lang="en-CA" dirty="0" smtClean="0">
                <a:solidFill>
                  <a:srgbClr val="0000FF"/>
                </a:solidFill>
              </a:rPr>
              <a:t>Short (~)</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(+22%)</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(+2%)</a:t>
            </a:r>
            <a:endParaRPr lang="en-CA" dirty="0">
              <a:solidFill>
                <a:srgbClr val="0000FF"/>
              </a:solidFill>
            </a:endParaRPr>
          </a:p>
          <a:p>
            <a:pPr marL="171450" indent="-171450">
              <a:buFont typeface="Arial" pitchFamily="34" charset="0"/>
              <a:buChar char="•"/>
            </a:pPr>
            <a:r>
              <a:rPr lang="en-CA" dirty="0">
                <a:solidFill>
                  <a:srgbClr val="0000FF"/>
                </a:solidFill>
              </a:rPr>
              <a:t>Long </a:t>
            </a:r>
            <a:r>
              <a:rPr lang="en-CA" dirty="0" smtClean="0">
                <a:solidFill>
                  <a:srgbClr val="0000FF"/>
                </a:solidFill>
              </a:rPr>
              <a:t>(+11%)</a:t>
            </a:r>
            <a:endParaRPr lang="en-CA" dirty="0">
              <a:solidFill>
                <a:srgbClr val="0000FF"/>
              </a:solidFill>
            </a:endParaRPr>
          </a:p>
        </p:txBody>
      </p:sp>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199" y="1524000"/>
            <a:ext cx="7523747" cy="2895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429000" y="4724400"/>
            <a:ext cx="3775393" cy="646331"/>
          </a:xfrm>
          <a:prstGeom prst="rect">
            <a:avLst/>
          </a:prstGeom>
          <a:noFill/>
        </p:spPr>
        <p:txBody>
          <a:bodyPr wrap="none" rtlCol="0">
            <a:spAutoFit/>
          </a:bodyPr>
          <a:lstStyle/>
          <a:p>
            <a:r>
              <a:rPr lang="en-US" dirty="0" smtClean="0"/>
              <a:t>Midterm increased as priority over </a:t>
            </a:r>
          </a:p>
          <a:p>
            <a:r>
              <a:rPr lang="en-US" dirty="0" err="1" smtClean="0"/>
              <a:t>longterm</a:t>
            </a:r>
            <a:r>
              <a:rPr lang="en-US" dirty="0" smtClean="0"/>
              <a:t>.</a:t>
            </a:r>
            <a:endParaRPr lang="en-US" dirty="0"/>
          </a:p>
        </p:txBody>
      </p:sp>
    </p:spTree>
    <p:extLst>
      <p:ext uri="{BB962C8B-B14F-4D97-AF65-F5344CB8AC3E}">
        <p14:creationId xmlns="" xmlns:p14="http://schemas.microsoft.com/office/powerpoint/2010/main" val="39647042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Optimal Mix – $3 Million/yr Budget</a:t>
            </a:r>
            <a:br>
              <a:rPr lang="en-CA" dirty="0" smtClean="0"/>
            </a:br>
            <a:r>
              <a:rPr lang="en-CA" dirty="0" smtClean="0"/>
              <a:t> in the Lakes TSA</a:t>
            </a:r>
            <a:endParaRPr lang="en-CA" dirty="0"/>
          </a:p>
        </p:txBody>
      </p:sp>
      <p:sp>
        <p:nvSpPr>
          <p:cNvPr id="4" name="Date Placeholder 3"/>
          <p:cNvSpPr>
            <a:spLocks noGrp="1"/>
          </p:cNvSpPr>
          <p:nvPr>
            <p:ph type="dt" sz="half" idx="10"/>
          </p:nvPr>
        </p:nvSpPr>
        <p:spPr/>
        <p:txBody>
          <a:bodyPr/>
          <a:lstStyle/>
          <a:p>
            <a:pPr>
              <a:defRPr/>
            </a:pPr>
            <a:r>
              <a:rPr lang="en-US" dirty="0" smtClean="0"/>
              <a:t>Sept 18 2013</a:t>
            </a:r>
            <a:endParaRPr lang="en-CA" dirty="0"/>
          </a:p>
        </p:txBody>
      </p:sp>
      <p:sp>
        <p:nvSpPr>
          <p:cNvPr id="6" name="Slide Number Placeholder 5"/>
          <p:cNvSpPr>
            <a:spLocks noGrp="1"/>
          </p:cNvSpPr>
          <p:nvPr>
            <p:ph type="sldNum" sz="quarter" idx="12"/>
          </p:nvPr>
        </p:nvSpPr>
        <p:spPr/>
        <p:txBody>
          <a:bodyPr/>
          <a:lstStyle/>
          <a:p>
            <a:pPr>
              <a:defRPr/>
            </a:pPr>
            <a:fld id="{7244867D-3C41-4E35-928C-84EF8E606721}" type="slidenum">
              <a:rPr lang="en-CA" smtClean="0"/>
              <a:pPr>
                <a:defRPr/>
              </a:pPr>
              <a:t>37</a:t>
            </a:fld>
            <a:endParaRPr lang="en-CA" dirty="0"/>
          </a:p>
        </p:txBody>
      </p:sp>
      <p:sp>
        <p:nvSpPr>
          <p:cNvPr id="3" name="Footer Placeholder 2"/>
          <p:cNvSpPr>
            <a:spLocks noGrp="1"/>
          </p:cNvSpPr>
          <p:nvPr>
            <p:ph type="ftr" sz="quarter" idx="11"/>
          </p:nvPr>
        </p:nvSpPr>
        <p:spPr/>
        <p:txBody>
          <a:bodyPr/>
          <a:lstStyle/>
          <a:p>
            <a:pPr>
              <a:defRPr/>
            </a:pPr>
            <a:r>
              <a:rPr lang="en-CA" dirty="0" smtClean="0"/>
              <a:t>Lakes Type 4</a:t>
            </a:r>
            <a:endParaRPr lang="en-CA" dirty="0"/>
          </a:p>
        </p:txBody>
      </p:sp>
      <p:sp>
        <p:nvSpPr>
          <p:cNvPr id="9" name="TextBox 8"/>
          <p:cNvSpPr txBox="1"/>
          <p:nvPr/>
        </p:nvSpPr>
        <p:spPr>
          <a:xfrm>
            <a:off x="457200" y="4819471"/>
            <a:ext cx="1752600" cy="1200329"/>
          </a:xfrm>
          <a:prstGeom prst="rect">
            <a:avLst/>
          </a:prstGeom>
          <a:noFill/>
        </p:spPr>
        <p:txBody>
          <a:bodyPr wrap="square" rtlCol="0">
            <a:spAutoFit/>
          </a:bodyPr>
          <a:lstStyle/>
          <a:p>
            <a:pPr marL="171450" indent="-171450">
              <a:buFont typeface="Arial" pitchFamily="34" charset="0"/>
              <a:buChar char="•"/>
            </a:pPr>
            <a:r>
              <a:rPr lang="en-CA" dirty="0">
                <a:solidFill>
                  <a:srgbClr val="0000FF"/>
                </a:solidFill>
              </a:rPr>
              <a:t>Short </a:t>
            </a:r>
            <a:r>
              <a:rPr lang="en-CA" dirty="0" smtClean="0">
                <a:solidFill>
                  <a:srgbClr val="0000FF"/>
                </a:solidFill>
              </a:rPr>
              <a:t>(~)</a:t>
            </a:r>
            <a:endParaRPr lang="en-CA" dirty="0">
              <a:solidFill>
                <a:srgbClr val="0000FF"/>
              </a:solidFill>
            </a:endParaRPr>
          </a:p>
          <a:p>
            <a:pPr marL="171450" indent="-171450">
              <a:buFont typeface="Arial" pitchFamily="34" charset="0"/>
              <a:buChar char="•"/>
            </a:pPr>
            <a:r>
              <a:rPr lang="en-CA" dirty="0">
                <a:solidFill>
                  <a:srgbClr val="0000FF"/>
                </a:solidFill>
              </a:rPr>
              <a:t>Mid </a:t>
            </a:r>
            <a:r>
              <a:rPr lang="en-CA" dirty="0" smtClean="0">
                <a:solidFill>
                  <a:srgbClr val="0000FF"/>
                </a:solidFill>
              </a:rPr>
              <a:t>(+28%)</a:t>
            </a:r>
            <a:endParaRPr lang="en-CA" dirty="0">
              <a:solidFill>
                <a:srgbClr val="0000FF"/>
              </a:solidFill>
            </a:endParaRPr>
          </a:p>
          <a:p>
            <a:pPr marL="171450" indent="-171450">
              <a:buFont typeface="Arial" pitchFamily="34" charset="0"/>
              <a:buChar char="•"/>
            </a:pPr>
            <a:r>
              <a:rPr lang="en-CA" dirty="0">
                <a:solidFill>
                  <a:srgbClr val="0000FF"/>
                </a:solidFill>
              </a:rPr>
              <a:t>Rise </a:t>
            </a:r>
            <a:r>
              <a:rPr lang="en-CA" dirty="0" smtClean="0">
                <a:solidFill>
                  <a:srgbClr val="0000FF"/>
                </a:solidFill>
              </a:rPr>
              <a:t>(+10%)</a:t>
            </a:r>
            <a:endParaRPr lang="en-CA" dirty="0">
              <a:solidFill>
                <a:srgbClr val="0000FF"/>
              </a:solidFill>
            </a:endParaRPr>
          </a:p>
          <a:p>
            <a:pPr marL="171450" indent="-171450">
              <a:buFont typeface="Arial" pitchFamily="34" charset="0"/>
              <a:buChar char="•"/>
            </a:pPr>
            <a:r>
              <a:rPr lang="en-CA" dirty="0">
                <a:solidFill>
                  <a:srgbClr val="0000FF"/>
                </a:solidFill>
              </a:rPr>
              <a:t>Long </a:t>
            </a:r>
            <a:r>
              <a:rPr lang="en-CA" dirty="0" smtClean="0">
                <a:solidFill>
                  <a:srgbClr val="0000FF"/>
                </a:solidFill>
              </a:rPr>
              <a:t>(+6%)</a:t>
            </a:r>
            <a:endParaRPr lang="en-CA" dirty="0">
              <a:solidFill>
                <a:srgbClr val="0000FF"/>
              </a:solidFill>
            </a:endParaRPr>
          </a:p>
        </p:txBody>
      </p:sp>
      <p:pic>
        <p:nvPicPr>
          <p:cNvPr id="3074" name="Picture 2"/>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554480"/>
            <a:ext cx="7772400" cy="29893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2286000" y="4964871"/>
            <a:ext cx="6019800" cy="1224951"/>
          </a:xfrm>
          <a:prstGeom prst="rect">
            <a:avLst/>
          </a:prstGeom>
          <a:noFill/>
        </p:spPr>
        <p:txBody>
          <a:bodyPr wrap="square" rtlCol="0">
            <a:spAutoFit/>
          </a:bodyPr>
          <a:lstStyle/>
          <a:p>
            <a:pPr marL="171450" indent="-171450" eaLnBrk="0" hangingPunct="0">
              <a:spcBef>
                <a:spcPct val="30000"/>
              </a:spcBef>
              <a:buFont typeface="Arial" pitchFamily="34" charset="0"/>
              <a:buChar char="•"/>
              <a:defRPr/>
            </a:pPr>
            <a:r>
              <a:rPr lang="en-CA" sz="1600" dirty="0" smtClean="0">
                <a:solidFill>
                  <a:srgbClr val="0000FF"/>
                </a:solidFill>
              </a:rPr>
              <a:t>Mid: Significant gains from rehab (green) and some </a:t>
            </a:r>
            <a:r>
              <a:rPr lang="en-CA" sz="1600" dirty="0" err="1" smtClean="0">
                <a:solidFill>
                  <a:srgbClr val="0000FF"/>
                </a:solidFill>
              </a:rPr>
              <a:t>fert</a:t>
            </a:r>
            <a:endParaRPr lang="en-CA" sz="1600" dirty="0" smtClean="0">
              <a:solidFill>
                <a:srgbClr val="0000FF"/>
              </a:solidFill>
            </a:endParaRPr>
          </a:p>
          <a:p>
            <a:pPr marL="171450" indent="-171450" eaLnBrk="0" hangingPunct="0">
              <a:spcBef>
                <a:spcPct val="30000"/>
              </a:spcBef>
              <a:buFont typeface="Arial" pitchFamily="34" charset="0"/>
              <a:buChar char="•"/>
              <a:defRPr/>
            </a:pPr>
            <a:r>
              <a:rPr lang="en-CA" sz="1600" dirty="0" smtClean="0">
                <a:solidFill>
                  <a:srgbClr val="0000FF"/>
                </a:solidFill>
              </a:rPr>
              <a:t>Rise: Early rehab converts natural stands to high-producing managed stands</a:t>
            </a:r>
          </a:p>
          <a:p>
            <a:pPr marL="171450" indent="-171450" eaLnBrk="0" hangingPunct="0">
              <a:spcBef>
                <a:spcPct val="30000"/>
              </a:spcBef>
              <a:buFont typeface="Arial" pitchFamily="34" charset="0"/>
              <a:buChar char="•"/>
              <a:defRPr/>
            </a:pPr>
            <a:r>
              <a:rPr lang="en-CA" sz="1600" dirty="0" smtClean="0">
                <a:solidFill>
                  <a:srgbClr val="0000FF"/>
                </a:solidFill>
              </a:rPr>
              <a:t>Long: Increases landbase (stands otherwise unharvested)</a:t>
            </a:r>
            <a:endParaRPr lang="en-CA" sz="1600" dirty="0">
              <a:solidFill>
                <a:srgbClr val="0000FF"/>
              </a:solidFill>
            </a:endParaRPr>
          </a:p>
        </p:txBody>
      </p:sp>
    </p:spTree>
    <p:extLst>
      <p:ext uri="{BB962C8B-B14F-4D97-AF65-F5344CB8AC3E}">
        <p14:creationId xmlns="" xmlns:p14="http://schemas.microsoft.com/office/powerpoint/2010/main" val="3964704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Preferred silviculture strategy in the Quesnel TSA</a:t>
            </a:r>
            <a:endParaRPr lang="en-CA"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556210" y="1600200"/>
            <a:ext cx="8031580" cy="4525963"/>
          </a:xfrm>
          <a:prstGeom prst="rect">
            <a:avLst/>
          </a:prstGeom>
          <a:noFill/>
          <a:ln w="9525">
            <a:noFill/>
            <a:miter lim="800000"/>
            <a:headEnd/>
            <a:tailEnd/>
          </a:ln>
        </p:spPr>
      </p:pic>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38</a:t>
            </a:fld>
            <a:endParaRPr lang="en-CA" dirty="0"/>
          </a:p>
        </p:txBody>
      </p:sp>
      <p:sp>
        <p:nvSpPr>
          <p:cNvPr id="6"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Silviculture expenditure levels used to inform the tactical plan</a:t>
            </a:r>
            <a:endParaRPr lang="en-CA"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457200" y="1964043"/>
            <a:ext cx="8229600" cy="3798277"/>
          </a:xfrm>
          <a:prstGeom prst="rect">
            <a:avLst/>
          </a:prstGeom>
          <a:noFill/>
          <a:ln w="9525">
            <a:noFill/>
            <a:miter lim="800000"/>
            <a:headEnd/>
            <a:tailEnd/>
          </a:ln>
        </p:spPr>
      </p:pic>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39</a:t>
            </a:fld>
            <a:endParaRPr lang="en-CA" dirty="0"/>
          </a:p>
        </p:txBody>
      </p:sp>
      <p:sp>
        <p:nvSpPr>
          <p:cNvPr id="6"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CA" dirty="0" smtClean="0"/>
              <a:t>Target treatment area for the Tactical Plan</a:t>
            </a:r>
            <a:endParaRPr lang="en-CA"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457200" y="2727067"/>
            <a:ext cx="8229600" cy="3798277"/>
          </a:xfrm>
          <a:prstGeom prst="rect">
            <a:avLst/>
          </a:prstGeom>
          <a:noFill/>
          <a:ln w="9525">
            <a:noFill/>
            <a:miter lim="800000"/>
            <a:headEnd/>
            <a:tailEnd/>
          </a:ln>
        </p:spPr>
      </p:pic>
      <p:sp>
        <p:nvSpPr>
          <p:cNvPr id="5" name="TextBox 4"/>
          <p:cNvSpPr txBox="1"/>
          <p:nvPr/>
        </p:nvSpPr>
        <p:spPr>
          <a:xfrm>
            <a:off x="323529" y="1628800"/>
            <a:ext cx="8496944" cy="954107"/>
          </a:xfrm>
          <a:prstGeom prst="rect">
            <a:avLst/>
          </a:prstGeom>
          <a:noFill/>
        </p:spPr>
        <p:txBody>
          <a:bodyPr wrap="square" rtlCol="0">
            <a:spAutoFit/>
          </a:bodyPr>
          <a:lstStyle/>
          <a:p>
            <a:r>
              <a:rPr lang="en-CA" sz="2800" dirty="0" smtClean="0"/>
              <a:t>The silviculture expenditures levels used to inform the tactical plan for the next 20 years</a:t>
            </a:r>
            <a:r>
              <a:rPr lang="en-CA" dirty="0" smtClean="0"/>
              <a:t>.</a:t>
            </a:r>
            <a:endParaRPr lang="en-CA" dirty="0"/>
          </a:p>
        </p:txBody>
      </p:sp>
      <p:sp>
        <p:nvSpPr>
          <p:cNvPr id="6" name="Date Placeholder 3"/>
          <p:cNvSpPr>
            <a:spLocks noGrp="1"/>
          </p:cNvSpPr>
          <p:nvPr>
            <p:ph type="dt" sz="half" idx="10"/>
          </p:nvPr>
        </p:nvSpPr>
        <p:spPr>
          <a:xfrm>
            <a:off x="457200" y="6520259"/>
            <a:ext cx="2133600" cy="365125"/>
          </a:xfrm>
        </p:spPr>
        <p:txBody>
          <a:bodyPr/>
          <a:lstStyle/>
          <a:p>
            <a:pPr>
              <a:defRPr/>
            </a:pPr>
            <a:r>
              <a:rPr lang="en-US" dirty="0" smtClean="0"/>
              <a:t>Sept 18, 2013</a:t>
            </a:r>
            <a:endParaRPr lang="en-CA" dirty="0"/>
          </a:p>
        </p:txBody>
      </p:sp>
      <p:sp>
        <p:nvSpPr>
          <p:cNvPr id="7" name="Slide Number Placeholder 4"/>
          <p:cNvSpPr>
            <a:spLocks noGrp="1"/>
          </p:cNvSpPr>
          <p:nvPr>
            <p:ph type="sldNum" sz="quarter" idx="11"/>
          </p:nvPr>
        </p:nvSpPr>
        <p:spPr>
          <a:xfrm>
            <a:off x="3124200" y="6520259"/>
            <a:ext cx="2895600" cy="365125"/>
          </a:xfrm>
        </p:spPr>
        <p:txBody>
          <a:bodyPr/>
          <a:lstStyle/>
          <a:p>
            <a:pPr>
              <a:defRPr/>
            </a:pPr>
            <a:fld id="{B1DB9AA1-40A9-4444-8781-1AD8CB085257}" type="slidenum">
              <a:rPr lang="en-CA" smtClean="0"/>
              <a:pPr>
                <a:defRPr/>
              </a:pPr>
              <a:t>40</a:t>
            </a:fld>
            <a:endParaRPr lang="en-CA" dirty="0"/>
          </a:p>
        </p:txBody>
      </p:sp>
      <p:sp>
        <p:nvSpPr>
          <p:cNvPr id="8" name="Footer Placeholder 5"/>
          <p:cNvSpPr txBox="1">
            <a:spLocks/>
          </p:cNvSpPr>
          <p:nvPr/>
        </p:nvSpPr>
        <p:spPr>
          <a:xfrm>
            <a:off x="6553200" y="6520259"/>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Okanagan TSA Treatment Regime</a:t>
            </a:r>
            <a:endParaRPr lang="en-CA" dirty="0"/>
          </a:p>
        </p:txBody>
      </p:sp>
      <p:pic>
        <p:nvPicPr>
          <p:cNvPr id="1027" name="Picture 3"/>
          <p:cNvPicPr>
            <a:picLocks noGrp="1" noChangeAspect="1" noChangeArrowheads="1"/>
          </p:cNvPicPr>
          <p:nvPr>
            <p:ph idx="1"/>
          </p:nvPr>
        </p:nvPicPr>
        <p:blipFill>
          <a:blip r:embed="rId3" cstate="print"/>
          <a:srcRect/>
          <a:stretch>
            <a:fillRect/>
          </a:stretch>
        </p:blipFill>
        <p:spPr bwMode="auto">
          <a:xfrm>
            <a:off x="-144016" y="2385226"/>
            <a:ext cx="9324528" cy="3708070"/>
          </a:xfrm>
          <a:prstGeom prst="rect">
            <a:avLst/>
          </a:prstGeom>
          <a:noFill/>
          <a:ln w="9525">
            <a:noFill/>
            <a:miter lim="800000"/>
            <a:headEnd/>
            <a:tailEnd/>
          </a:ln>
        </p:spPr>
      </p:pic>
      <p:sp>
        <p:nvSpPr>
          <p:cNvPr id="7" name="TextBox 6"/>
          <p:cNvSpPr txBox="1"/>
          <p:nvPr/>
        </p:nvSpPr>
        <p:spPr>
          <a:xfrm>
            <a:off x="899592" y="1484784"/>
            <a:ext cx="7704856" cy="830997"/>
          </a:xfrm>
          <a:prstGeom prst="rect">
            <a:avLst/>
          </a:prstGeom>
          <a:noFill/>
        </p:spPr>
        <p:txBody>
          <a:bodyPr wrap="square" rtlCol="0">
            <a:spAutoFit/>
          </a:bodyPr>
          <a:lstStyle/>
          <a:p>
            <a:r>
              <a:rPr lang="en-CA" sz="2400" dirty="0" smtClean="0"/>
              <a:t>Does not reflect all activities carried out in the TSA</a:t>
            </a:r>
          </a:p>
          <a:p>
            <a:r>
              <a:rPr lang="en-CA" sz="2400" dirty="0" smtClean="0"/>
              <a:t>Includes only those activities modelled by this analysis</a:t>
            </a:r>
            <a:r>
              <a:rPr lang="en-CA" dirty="0" smtClean="0"/>
              <a:t>.</a:t>
            </a:r>
            <a:endParaRPr lang="en-CA" dirty="0"/>
          </a:p>
        </p:txBody>
      </p:sp>
      <p:sp>
        <p:nvSpPr>
          <p:cNvPr id="8" name="TextBox 7"/>
          <p:cNvSpPr txBox="1"/>
          <p:nvPr/>
        </p:nvSpPr>
        <p:spPr>
          <a:xfrm>
            <a:off x="899592" y="6063679"/>
            <a:ext cx="7992888" cy="461665"/>
          </a:xfrm>
          <a:prstGeom prst="rect">
            <a:avLst/>
          </a:prstGeom>
          <a:noFill/>
        </p:spPr>
        <p:txBody>
          <a:bodyPr wrap="square" rtlCol="0">
            <a:spAutoFit/>
          </a:bodyPr>
          <a:lstStyle/>
          <a:p>
            <a:r>
              <a:rPr lang="en-CA" sz="2400" dirty="0" smtClean="0"/>
              <a:t>Where are the treatment areas?</a:t>
            </a:r>
            <a:endParaRPr lang="en-CA" sz="2400" dirty="0"/>
          </a:p>
        </p:txBody>
      </p:sp>
      <p:sp>
        <p:nvSpPr>
          <p:cNvPr id="6" name="Date Placeholder 3"/>
          <p:cNvSpPr>
            <a:spLocks noGrp="1"/>
          </p:cNvSpPr>
          <p:nvPr>
            <p:ph type="dt" sz="half" idx="10"/>
          </p:nvPr>
        </p:nvSpPr>
        <p:spPr>
          <a:xfrm>
            <a:off x="457200" y="6448251"/>
            <a:ext cx="2133600" cy="365125"/>
          </a:xfrm>
        </p:spPr>
        <p:txBody>
          <a:bodyPr/>
          <a:lstStyle/>
          <a:p>
            <a:pPr>
              <a:defRPr/>
            </a:pPr>
            <a:r>
              <a:rPr lang="en-US" dirty="0" smtClean="0"/>
              <a:t>Sept 18, 2013</a:t>
            </a:r>
            <a:endParaRPr lang="en-CA" dirty="0"/>
          </a:p>
        </p:txBody>
      </p:sp>
      <p:sp>
        <p:nvSpPr>
          <p:cNvPr id="9" name="Slide Number Placeholder 4"/>
          <p:cNvSpPr>
            <a:spLocks noGrp="1"/>
          </p:cNvSpPr>
          <p:nvPr>
            <p:ph type="sldNum" sz="quarter" idx="11"/>
          </p:nvPr>
        </p:nvSpPr>
        <p:spPr>
          <a:xfrm>
            <a:off x="3124200" y="6448251"/>
            <a:ext cx="2895600" cy="365125"/>
          </a:xfrm>
        </p:spPr>
        <p:txBody>
          <a:bodyPr/>
          <a:lstStyle/>
          <a:p>
            <a:pPr>
              <a:defRPr/>
            </a:pPr>
            <a:fld id="{B1DB9AA1-40A9-4444-8781-1AD8CB085257}" type="slidenum">
              <a:rPr lang="en-CA" smtClean="0"/>
              <a:pPr>
                <a:defRPr/>
              </a:pPr>
              <a:t>41</a:t>
            </a:fld>
            <a:endParaRPr lang="en-CA" dirty="0"/>
          </a:p>
        </p:txBody>
      </p:sp>
      <p:sp>
        <p:nvSpPr>
          <p:cNvPr id="10" name="Footer Placeholder 5"/>
          <p:cNvSpPr txBox="1">
            <a:spLocks/>
          </p:cNvSpPr>
          <p:nvPr/>
        </p:nvSpPr>
        <p:spPr>
          <a:xfrm>
            <a:off x="6553200" y="6448251"/>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Timing and volume of harvest for stands treated in the Okanagan TSA </a:t>
            </a:r>
            <a:endParaRPr lang="en-CA" dirty="0"/>
          </a:p>
        </p:txBody>
      </p:sp>
      <p:pic>
        <p:nvPicPr>
          <p:cNvPr id="4" name="Content Placeholder 3"/>
          <p:cNvPicPr>
            <a:picLocks noGrp="1"/>
          </p:cNvPicPr>
          <p:nvPr>
            <p:ph idx="1"/>
          </p:nvPr>
        </p:nvPicPr>
        <p:blipFill>
          <a:blip r:embed="rId3" cstate="print"/>
          <a:srcRect/>
          <a:stretch>
            <a:fillRect/>
          </a:stretch>
        </p:blipFill>
        <p:spPr bwMode="auto">
          <a:xfrm>
            <a:off x="755576" y="2924944"/>
            <a:ext cx="7488832" cy="3888432"/>
          </a:xfrm>
          <a:prstGeom prst="rect">
            <a:avLst/>
          </a:prstGeom>
          <a:noFill/>
        </p:spPr>
      </p:pic>
      <p:sp>
        <p:nvSpPr>
          <p:cNvPr id="5" name="TextBox 4"/>
          <p:cNvSpPr txBox="1"/>
          <p:nvPr/>
        </p:nvSpPr>
        <p:spPr>
          <a:xfrm>
            <a:off x="539552" y="1556792"/>
            <a:ext cx="8424936" cy="1200329"/>
          </a:xfrm>
          <a:prstGeom prst="rect">
            <a:avLst/>
          </a:prstGeom>
          <a:noFill/>
        </p:spPr>
        <p:txBody>
          <a:bodyPr wrap="square" rtlCol="0">
            <a:spAutoFit/>
          </a:bodyPr>
          <a:lstStyle/>
          <a:p>
            <a:pPr>
              <a:buFont typeface="Arial" pitchFamily="34" charset="0"/>
              <a:buChar char="•"/>
            </a:pPr>
            <a:r>
              <a:rPr lang="en-CA" sz="2400" dirty="0" smtClean="0"/>
              <a:t>Additional volume at  2025 and 2060 pinch points</a:t>
            </a:r>
          </a:p>
          <a:p>
            <a:pPr>
              <a:buFont typeface="Arial" pitchFamily="34" charset="0"/>
              <a:buChar char="•"/>
            </a:pPr>
            <a:r>
              <a:rPr lang="en-US" sz="2400" dirty="0" smtClean="0"/>
              <a:t>A new tool called “NSR Integrated Knowledge Engine”  will be used for Integrated Decision Making / Authorizations </a:t>
            </a:r>
            <a:endParaRPr lang="en-CA"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Tactical Plans</a:t>
            </a:r>
            <a:endParaRPr lang="en-CA" dirty="0"/>
          </a:p>
        </p:txBody>
      </p:sp>
      <p:sp>
        <p:nvSpPr>
          <p:cNvPr id="3" name="Content Placeholder 2"/>
          <p:cNvSpPr>
            <a:spLocks noGrp="1"/>
          </p:cNvSpPr>
          <p:nvPr>
            <p:ph idx="1"/>
          </p:nvPr>
        </p:nvSpPr>
        <p:spPr/>
        <p:txBody>
          <a:bodyPr/>
          <a:lstStyle/>
          <a:p>
            <a:r>
              <a:rPr lang="en-CA" dirty="0" smtClean="0"/>
              <a:t>The spatial location of both eligible and priority stands is a key component of the tactical plan</a:t>
            </a:r>
          </a:p>
          <a:p>
            <a:r>
              <a:rPr lang="en-CA" dirty="0" smtClean="0"/>
              <a:t>Eligible vs priority will give insight into types of stands prioritized for treatment</a:t>
            </a:r>
            <a:endParaRPr lang="en-CA" dirty="0"/>
          </a:p>
        </p:txBody>
      </p:sp>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43</a:t>
            </a:fld>
            <a:endParaRPr lang="en-CA" dirty="0"/>
          </a:p>
        </p:txBody>
      </p:sp>
      <p:sp>
        <p:nvSpPr>
          <p:cNvPr id="6"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Fertilization Treatment Map</a:t>
            </a:r>
            <a:endParaRPr lang="en-CA" dirty="0"/>
          </a:p>
        </p:txBody>
      </p:sp>
      <p:pic>
        <p:nvPicPr>
          <p:cNvPr id="4" name="Content Placeholder 3"/>
          <p:cNvPicPr>
            <a:picLocks noGrp="1"/>
          </p:cNvPicPr>
          <p:nvPr>
            <p:ph idx="1"/>
          </p:nvPr>
        </p:nvPicPr>
        <p:blipFill>
          <a:blip r:embed="rId3" cstate="print"/>
          <a:srcRect/>
          <a:stretch>
            <a:fillRect/>
          </a:stretch>
        </p:blipFill>
        <p:spPr bwMode="auto">
          <a:xfrm>
            <a:off x="251520" y="1600200"/>
            <a:ext cx="4248472" cy="4493096"/>
          </a:xfrm>
          <a:prstGeom prst="rect">
            <a:avLst/>
          </a:prstGeom>
          <a:noFill/>
        </p:spPr>
      </p:pic>
      <p:sp>
        <p:nvSpPr>
          <p:cNvPr id="5" name="TextBox 4"/>
          <p:cNvSpPr txBox="1"/>
          <p:nvPr/>
        </p:nvSpPr>
        <p:spPr>
          <a:xfrm>
            <a:off x="4644008" y="1628800"/>
            <a:ext cx="4499992" cy="2677656"/>
          </a:xfrm>
          <a:prstGeom prst="rect">
            <a:avLst/>
          </a:prstGeom>
          <a:noFill/>
        </p:spPr>
        <p:txBody>
          <a:bodyPr wrap="square" rtlCol="0">
            <a:spAutoFit/>
          </a:bodyPr>
          <a:lstStyle/>
          <a:p>
            <a:r>
              <a:rPr lang="en-CA" sz="2400" dirty="0" smtClean="0"/>
              <a:t>The model chose:</a:t>
            </a:r>
          </a:p>
          <a:p>
            <a:endParaRPr lang="en-CA" sz="2400" dirty="0" smtClean="0"/>
          </a:p>
          <a:p>
            <a:pPr>
              <a:buFont typeface="Arial" pitchFamily="34" charset="0"/>
              <a:buChar char="•"/>
            </a:pPr>
            <a:r>
              <a:rPr lang="en-CA" sz="2400" dirty="0" smtClean="0"/>
              <a:t>Higher proportion of Spruce over Douglas fir and pine</a:t>
            </a:r>
          </a:p>
          <a:p>
            <a:pPr>
              <a:buFont typeface="Arial" pitchFamily="34" charset="0"/>
              <a:buChar char="•"/>
            </a:pPr>
            <a:r>
              <a:rPr lang="en-CA" sz="2400" dirty="0" smtClean="0"/>
              <a:t>Heavily in the 30 – 50 yr old</a:t>
            </a:r>
          </a:p>
          <a:p>
            <a:pPr>
              <a:buFont typeface="Arial" pitchFamily="34" charset="0"/>
              <a:buChar char="•"/>
            </a:pPr>
            <a:r>
              <a:rPr lang="en-CA" sz="2400" dirty="0" smtClean="0"/>
              <a:t>More wet belt ecosystems </a:t>
            </a:r>
          </a:p>
          <a:p>
            <a:endParaRPr lang="en-CA" sz="2400" dirty="0"/>
          </a:p>
        </p:txBody>
      </p:sp>
      <p:sp>
        <p:nvSpPr>
          <p:cNvPr id="6"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7"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44</a:t>
            </a:fld>
            <a:endParaRPr lang="en-CA" dirty="0"/>
          </a:p>
        </p:txBody>
      </p:sp>
      <p:sp>
        <p:nvSpPr>
          <p:cNvPr id="8"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graphicFrame>
        <p:nvGraphicFramePr>
          <p:cNvPr id="9" name="Table 8"/>
          <p:cNvGraphicFramePr>
            <a:graphicFrameLocks noGrp="1"/>
          </p:cNvGraphicFramePr>
          <p:nvPr/>
        </p:nvGraphicFramePr>
        <p:xfrm>
          <a:off x="4716016" y="4149080"/>
          <a:ext cx="4176464" cy="2580640"/>
        </p:xfrm>
        <a:graphic>
          <a:graphicData uri="http://schemas.openxmlformats.org/drawingml/2006/table">
            <a:tbl>
              <a:tblPr firstRow="1" bandRow="1">
                <a:tableStyleId>{5C22544A-7EE6-4342-B048-85BDC9FD1C3A}</a:tableStyleId>
              </a:tblPr>
              <a:tblGrid>
                <a:gridCol w="2592288"/>
                <a:gridCol w="1584176"/>
              </a:tblGrid>
              <a:tr h="370840">
                <a:tc gridSpan="2">
                  <a:txBody>
                    <a:bodyPr/>
                    <a:lstStyle/>
                    <a:p>
                      <a:pPr algn="ctr">
                        <a:spcAft>
                          <a:spcPts val="0"/>
                        </a:spcAft>
                      </a:pPr>
                      <a:r>
                        <a:rPr lang="en-US" sz="1800" b="1" dirty="0" smtClean="0">
                          <a:solidFill>
                            <a:srgbClr val="3A342B"/>
                          </a:solidFill>
                          <a:latin typeface="Arial"/>
                          <a:ea typeface="Times New Roman"/>
                          <a:cs typeface="Arial"/>
                        </a:rPr>
                        <a:t>Fertilization </a:t>
                      </a:r>
                      <a:endParaRPr lang="en-CA" sz="1800" dirty="0">
                        <a:solidFill>
                          <a:srgbClr val="3A342B"/>
                        </a:solidFill>
                        <a:latin typeface="Arial"/>
                        <a:ea typeface="Times New Roman"/>
                        <a:cs typeface="Times New Roman"/>
                      </a:endParaRPr>
                    </a:p>
                  </a:txBody>
                  <a:tcPr marL="68580" marR="68580" marT="0" marB="0" anchor="b"/>
                </a:tc>
                <a:tc hMerge="1">
                  <a:txBody>
                    <a:bodyPr/>
                    <a:lstStyle/>
                    <a:p>
                      <a:pPr algn="l">
                        <a:spcAft>
                          <a:spcPts val="0"/>
                        </a:spcAft>
                      </a:pPr>
                      <a:endParaRPr lang="en-CA" sz="1800" dirty="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US" sz="1800" b="1" dirty="0">
                          <a:solidFill>
                            <a:srgbClr val="3A342B"/>
                          </a:solidFill>
                          <a:latin typeface="Arial"/>
                          <a:ea typeface="Times New Roman"/>
                          <a:cs typeface="Arial"/>
                        </a:rPr>
                        <a:t>Eligible Area (ha)</a:t>
                      </a:r>
                      <a:endParaRPr lang="en-CA" sz="18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US" sz="1800" dirty="0">
                          <a:solidFill>
                            <a:srgbClr val="3A342B"/>
                          </a:solidFill>
                          <a:latin typeface="Arial"/>
                          <a:ea typeface="Times New Roman"/>
                          <a:cs typeface="Arial"/>
                        </a:rPr>
                        <a:t>61,316</a:t>
                      </a:r>
                      <a:endParaRPr lang="en-CA" sz="1800" dirty="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US" sz="1800" b="1">
                          <a:solidFill>
                            <a:srgbClr val="3A342B"/>
                          </a:solidFill>
                          <a:latin typeface="Arial"/>
                          <a:ea typeface="Times New Roman"/>
                          <a:cs typeface="Arial"/>
                        </a:rPr>
                        <a:t>Treated Area (ha)</a:t>
                      </a:r>
                      <a:endParaRPr lang="en-CA" sz="18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US" sz="1800" dirty="0">
                          <a:solidFill>
                            <a:srgbClr val="3A342B"/>
                          </a:solidFill>
                          <a:latin typeface="Arial"/>
                          <a:ea typeface="Times New Roman"/>
                          <a:cs typeface="Arial"/>
                        </a:rPr>
                        <a:t>16,274</a:t>
                      </a:r>
                      <a:endParaRPr lang="en-CA" sz="1800" dirty="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US" sz="1800" b="1">
                          <a:solidFill>
                            <a:srgbClr val="3A342B"/>
                          </a:solidFill>
                          <a:latin typeface="Arial"/>
                          <a:ea typeface="Times New Roman"/>
                          <a:cs typeface="Arial"/>
                        </a:rPr>
                        <a:t>Treated %</a:t>
                      </a:r>
                      <a:endParaRPr lang="en-CA" sz="18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US" sz="1800" dirty="0">
                          <a:solidFill>
                            <a:srgbClr val="3A342B"/>
                          </a:solidFill>
                          <a:latin typeface="Arial"/>
                          <a:ea typeface="Times New Roman"/>
                          <a:cs typeface="Arial"/>
                        </a:rPr>
                        <a:t>27%</a:t>
                      </a:r>
                      <a:endParaRPr lang="en-CA" sz="1800" dirty="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US" sz="1800" b="1">
                          <a:solidFill>
                            <a:srgbClr val="3A342B"/>
                          </a:solidFill>
                          <a:latin typeface="Arial"/>
                          <a:ea typeface="Times New Roman"/>
                          <a:cs typeface="Arial"/>
                        </a:rPr>
                        <a:t>$million total (over 5 years)</a:t>
                      </a:r>
                      <a:endParaRPr lang="en-CA" sz="18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US" sz="1800" dirty="0">
                          <a:solidFill>
                            <a:srgbClr val="3A342B"/>
                          </a:solidFill>
                          <a:latin typeface="Arial"/>
                          <a:ea typeface="Times New Roman"/>
                          <a:cs typeface="Arial"/>
                        </a:rPr>
                        <a:t>7.32</a:t>
                      </a:r>
                      <a:endParaRPr lang="en-CA" sz="1800" dirty="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US" sz="1800" b="1">
                          <a:solidFill>
                            <a:srgbClr val="3A342B"/>
                          </a:solidFill>
                          <a:latin typeface="Arial"/>
                          <a:ea typeface="Times New Roman"/>
                          <a:cs typeface="Arial"/>
                        </a:rPr>
                        <a:t>$million per year for 5 years</a:t>
                      </a:r>
                      <a:endParaRPr lang="en-CA" sz="18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US" sz="1800" dirty="0">
                          <a:solidFill>
                            <a:srgbClr val="3A342B"/>
                          </a:solidFill>
                          <a:latin typeface="Arial"/>
                          <a:ea typeface="Times New Roman"/>
                          <a:cs typeface="Arial"/>
                        </a:rPr>
                        <a:t>1.46</a:t>
                      </a:r>
                      <a:endParaRPr lang="en-CA" sz="1800" dirty="0">
                        <a:solidFill>
                          <a:srgbClr val="3A342B"/>
                        </a:solidFill>
                        <a:latin typeface="Arial"/>
                        <a:ea typeface="Times New Roman"/>
                        <a:cs typeface="Times New Roman"/>
                      </a:endParaRPr>
                    </a:p>
                  </a:txBody>
                  <a:tcPr marL="68580" marR="68580" marT="0" marB="0" anchor="b"/>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Spatial Outputs</a:t>
            </a:r>
            <a:endParaRPr lang="en-CA" dirty="0"/>
          </a:p>
        </p:txBody>
      </p:sp>
      <p:sp>
        <p:nvSpPr>
          <p:cNvPr id="3" name="Content Placeholder 2"/>
          <p:cNvSpPr>
            <a:spLocks noGrp="1"/>
          </p:cNvSpPr>
          <p:nvPr>
            <p:ph idx="1"/>
          </p:nvPr>
        </p:nvSpPr>
        <p:spPr/>
        <p:txBody>
          <a:bodyPr/>
          <a:lstStyle/>
          <a:p>
            <a:pPr marL="1163638"/>
            <a:r>
              <a:rPr lang="en-CA" dirty="0" smtClean="0"/>
              <a:t>Static maps</a:t>
            </a:r>
          </a:p>
          <a:p>
            <a:pPr marL="1163638"/>
            <a:r>
              <a:rPr lang="en-CA" dirty="0" err="1" smtClean="0"/>
              <a:t>ArcGIS</a:t>
            </a:r>
            <a:r>
              <a:rPr lang="en-CA" dirty="0" smtClean="0"/>
              <a:t> Online</a:t>
            </a:r>
          </a:p>
          <a:p>
            <a:pPr marL="1163638"/>
            <a:r>
              <a:rPr lang="en-CA" dirty="0" err="1" smtClean="0"/>
              <a:t>ArcGIS</a:t>
            </a:r>
            <a:r>
              <a:rPr lang="en-CA" dirty="0" smtClean="0"/>
              <a:t> for Desktop</a:t>
            </a:r>
          </a:p>
          <a:p>
            <a:endParaRPr lang="en-CA" dirty="0"/>
          </a:p>
        </p:txBody>
      </p:sp>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45</a:t>
            </a:fld>
            <a:endParaRPr lang="en-CA" dirty="0"/>
          </a:p>
        </p:txBody>
      </p:sp>
      <p:sp>
        <p:nvSpPr>
          <p:cNvPr id="6"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993254" y="3573016"/>
            <a:ext cx="6459066" cy="2725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Optimized Scenario</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67383" y="1542724"/>
            <a:ext cx="9041121" cy="5198644"/>
          </a:xfrm>
        </p:spPr>
      </p:pic>
      <p:sp>
        <p:nvSpPr>
          <p:cNvPr id="4" name="Date Placeholder 3"/>
          <p:cNvSpPr>
            <a:spLocks noGrp="1"/>
          </p:cNvSpPr>
          <p:nvPr>
            <p:ph type="dt" sz="half" idx="10"/>
          </p:nvPr>
        </p:nvSpPr>
        <p:spPr/>
        <p:txBody>
          <a:bodyPr/>
          <a:lstStyle/>
          <a:p>
            <a:pPr>
              <a:defRPr/>
            </a:pPr>
            <a:r>
              <a:rPr lang="en-US" dirty="0" smtClean="0"/>
              <a:t>                      Sept 18, 2013</a:t>
            </a:r>
            <a:endParaRPr lang="en-CA" dirty="0"/>
          </a:p>
        </p:txBody>
      </p:sp>
      <p:sp>
        <p:nvSpPr>
          <p:cNvPr id="5" name="Slide Number Placeholder 4"/>
          <p:cNvSpPr>
            <a:spLocks noGrp="1"/>
          </p:cNvSpPr>
          <p:nvPr>
            <p:ph type="sldNum" sz="quarter" idx="11"/>
          </p:nvPr>
        </p:nvSpPr>
        <p:spPr/>
        <p:txBody>
          <a:bodyPr/>
          <a:lstStyle/>
          <a:p>
            <a:pPr>
              <a:defRPr/>
            </a:pPr>
            <a:fld id="{B1DB9AA1-40A9-4444-8781-1AD8CB085257}" type="slidenum">
              <a:rPr lang="en-CA" smtClean="0"/>
              <a:pPr>
                <a:defRPr/>
              </a:pPr>
              <a:t>46</a:t>
            </a:fld>
            <a:endParaRPr lang="en-CA" dirty="0"/>
          </a:p>
        </p:txBody>
      </p:sp>
      <p:sp>
        <p:nvSpPr>
          <p:cNvPr id="6" name="Footer Placeholder 5"/>
          <p:cNvSpPr>
            <a:spLocks noGrp="1"/>
          </p:cNvSpPr>
          <p:nvPr>
            <p:ph type="ftr" sz="quarter" idx="12"/>
          </p:nvPr>
        </p:nvSpPr>
        <p:spPr/>
        <p:txBody>
          <a:bodyPr/>
          <a:lstStyle/>
          <a:p>
            <a:pPr>
              <a:defRPr/>
            </a:pPr>
            <a:r>
              <a:rPr lang="en-CA" smtClean="0"/>
              <a:t>Quesnel T4 Modeling Summary</a:t>
            </a:r>
            <a:endParaRPr lang="en-CA"/>
          </a:p>
        </p:txBody>
      </p:sp>
      <p:sp>
        <p:nvSpPr>
          <p:cNvPr id="9" name="TextBox 8"/>
          <p:cNvSpPr txBox="1"/>
          <p:nvPr/>
        </p:nvSpPr>
        <p:spPr>
          <a:xfrm>
            <a:off x="1619672" y="1772816"/>
            <a:ext cx="2082943" cy="369332"/>
          </a:xfrm>
          <a:prstGeom prst="rect">
            <a:avLst/>
          </a:prstGeom>
          <a:noFill/>
        </p:spPr>
        <p:txBody>
          <a:bodyPr wrap="none" rtlCol="0">
            <a:spAutoFit/>
          </a:bodyPr>
          <a:lstStyle/>
          <a:p>
            <a:r>
              <a:rPr lang="en-US" dirty="0" smtClean="0"/>
              <a:t>Activity Years 1-20</a:t>
            </a:r>
            <a:endParaRPr lang="en-US" dirty="0"/>
          </a:p>
        </p:txBody>
      </p:sp>
    </p:spTree>
    <p:extLst>
      <p:ext uri="{BB962C8B-B14F-4D97-AF65-F5344CB8AC3E}">
        <p14:creationId xmlns:p14="http://schemas.microsoft.com/office/powerpoint/2010/main" xmlns="" val="1704801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cstate="print"/>
          <a:srcRect/>
          <a:stretch>
            <a:fillRect/>
          </a:stretch>
        </p:blipFill>
        <p:spPr bwMode="auto">
          <a:xfrm>
            <a:off x="683568" y="332656"/>
            <a:ext cx="4968552" cy="6326163"/>
          </a:xfrm>
          <a:prstGeom prst="rect">
            <a:avLst/>
          </a:prstGeom>
          <a:noFill/>
          <a:ln w="9525">
            <a:noFill/>
            <a:miter lim="800000"/>
            <a:headEnd/>
            <a:tailEnd/>
          </a:ln>
        </p:spPr>
      </p:pic>
      <p:sp>
        <p:nvSpPr>
          <p:cNvPr id="5" name="TextBox 4"/>
          <p:cNvSpPr txBox="1"/>
          <p:nvPr/>
        </p:nvSpPr>
        <p:spPr>
          <a:xfrm>
            <a:off x="5724127" y="404664"/>
            <a:ext cx="3419873" cy="3939540"/>
          </a:xfrm>
          <a:prstGeom prst="rect">
            <a:avLst/>
          </a:prstGeom>
          <a:noFill/>
        </p:spPr>
        <p:txBody>
          <a:bodyPr wrap="square" rtlCol="0">
            <a:spAutoFit/>
          </a:bodyPr>
          <a:lstStyle/>
          <a:p>
            <a:r>
              <a:rPr lang="en-CA" sz="4400" dirty="0" smtClean="0"/>
              <a:t>Static maps</a:t>
            </a:r>
          </a:p>
          <a:p>
            <a:endParaRPr lang="en-CA" sz="4400" dirty="0" smtClean="0"/>
          </a:p>
          <a:p>
            <a:pPr>
              <a:buFont typeface="Arial" pitchFamily="34" charset="0"/>
              <a:buChar char="•"/>
            </a:pPr>
            <a:r>
              <a:rPr lang="en-CA" sz="2400" dirty="0" smtClean="0"/>
              <a:t> For reports or</a:t>
            </a:r>
            <a:br>
              <a:rPr lang="en-CA" sz="2400" dirty="0" smtClean="0"/>
            </a:br>
            <a:r>
              <a:rPr lang="en-CA" sz="2400" dirty="0" smtClean="0"/>
              <a:t>  wall maps for displays</a:t>
            </a:r>
          </a:p>
          <a:p>
            <a:pPr>
              <a:buFont typeface="Arial" pitchFamily="34" charset="0"/>
              <a:buChar char="•"/>
            </a:pPr>
            <a:r>
              <a:rPr lang="en-CA" sz="2400" dirty="0" smtClean="0"/>
              <a:t> Shows overall</a:t>
            </a:r>
            <a:br>
              <a:rPr lang="en-CA" sz="2400" dirty="0" smtClean="0"/>
            </a:br>
            <a:r>
              <a:rPr lang="en-CA" sz="2400" dirty="0" smtClean="0"/>
              <a:t>   opportunities</a:t>
            </a:r>
          </a:p>
          <a:p>
            <a:pPr>
              <a:buFont typeface="Arial" pitchFamily="34" charset="0"/>
              <a:buChar char="•"/>
            </a:pPr>
            <a:r>
              <a:rPr lang="en-CA" sz="2400" dirty="0" smtClean="0"/>
              <a:t> General location of</a:t>
            </a:r>
            <a:br>
              <a:rPr lang="en-CA" sz="2400" dirty="0" smtClean="0"/>
            </a:br>
            <a:r>
              <a:rPr lang="en-CA" sz="2400" dirty="0" smtClean="0"/>
              <a:t>   treatments areas</a:t>
            </a:r>
          </a:p>
          <a:p>
            <a:endParaRPr lang="en-CA" dirty="0"/>
          </a:p>
        </p:txBody>
      </p:sp>
      <p:grpSp>
        <p:nvGrpSpPr>
          <p:cNvPr id="12" name="Group 11"/>
          <p:cNvGrpSpPr/>
          <p:nvPr/>
        </p:nvGrpSpPr>
        <p:grpSpPr>
          <a:xfrm>
            <a:off x="1450256" y="2492896"/>
            <a:ext cx="1681584" cy="2520280"/>
            <a:chOff x="1450256" y="2492896"/>
            <a:chExt cx="1681584" cy="2520280"/>
          </a:xfrm>
        </p:grpSpPr>
        <p:sp>
          <p:nvSpPr>
            <p:cNvPr id="7" name="Oval 6"/>
            <p:cNvSpPr/>
            <p:nvPr/>
          </p:nvSpPr>
          <p:spPr>
            <a:xfrm>
              <a:off x="2267744"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2051720" y="3212976"/>
              <a:ext cx="576064" cy="216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1801788" y="3645024"/>
              <a:ext cx="288032" cy="6480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1450256" y="4725144"/>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2627784" y="400506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75656" y="620688"/>
            <a:ext cx="3332707" cy="769441"/>
          </a:xfrm>
          <a:prstGeom prst="rect">
            <a:avLst/>
          </a:prstGeom>
          <a:noFill/>
        </p:spPr>
        <p:txBody>
          <a:bodyPr wrap="none" rtlCol="0">
            <a:spAutoFit/>
          </a:bodyPr>
          <a:lstStyle/>
          <a:p>
            <a:r>
              <a:rPr lang="en-CA" sz="4400" dirty="0" err="1" smtClean="0"/>
              <a:t>ArcGIS</a:t>
            </a:r>
            <a:r>
              <a:rPr lang="en-CA" sz="4400" dirty="0" smtClean="0"/>
              <a:t> Online</a:t>
            </a:r>
            <a:endParaRPr lang="en-CA" sz="4400" dirty="0"/>
          </a:p>
        </p:txBody>
      </p:sp>
      <p:pic>
        <p:nvPicPr>
          <p:cNvPr id="2051" name="Picture 3"/>
          <p:cNvPicPr>
            <a:picLocks noGrp="1" noChangeAspect="1" noChangeArrowheads="1"/>
          </p:cNvPicPr>
          <p:nvPr>
            <p:ph idx="1"/>
          </p:nvPr>
        </p:nvPicPr>
        <p:blipFill>
          <a:blip r:embed="rId3" cstate="print"/>
          <a:srcRect/>
          <a:stretch>
            <a:fillRect/>
          </a:stretch>
        </p:blipFill>
        <p:spPr bwMode="auto">
          <a:xfrm>
            <a:off x="1052322" y="1600200"/>
            <a:ext cx="7039356" cy="4525963"/>
          </a:xfrm>
          <a:prstGeom prst="rect">
            <a:avLst/>
          </a:prstGeom>
          <a:noFill/>
          <a:ln w="9525">
            <a:noFill/>
            <a:miter lim="800000"/>
            <a:headEnd/>
            <a:tailEnd/>
          </a:ln>
        </p:spPr>
      </p:pic>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6"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48</a:t>
            </a:fld>
            <a:endParaRPr lang="en-CA" dirty="0"/>
          </a:p>
        </p:txBody>
      </p:sp>
      <p:sp>
        <p:nvSpPr>
          <p:cNvPr id="7"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FFT Program Maps</a:t>
            </a:r>
            <a:endParaRPr lang="en-CA" dirty="0"/>
          </a:p>
        </p:txBody>
      </p:sp>
      <p:pic>
        <p:nvPicPr>
          <p:cNvPr id="1027" name="Picture 3"/>
          <p:cNvPicPr>
            <a:picLocks noGrp="1" noChangeAspect="1" noChangeArrowheads="1"/>
          </p:cNvPicPr>
          <p:nvPr>
            <p:ph idx="1"/>
          </p:nvPr>
        </p:nvPicPr>
        <p:blipFill>
          <a:blip r:embed="rId3" cstate="print"/>
          <a:srcRect/>
          <a:stretch>
            <a:fillRect/>
          </a:stretch>
        </p:blipFill>
        <p:spPr bwMode="auto">
          <a:xfrm>
            <a:off x="808221" y="1600200"/>
            <a:ext cx="7527557"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Spatial overlays</a:t>
            </a:r>
            <a:endParaRPr lang="en-CA"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388345" y="3225949"/>
            <a:ext cx="7003055" cy="3371403"/>
          </a:xfrm>
          <a:prstGeom prst="rect">
            <a:avLst/>
          </a:prstGeom>
          <a:noFill/>
          <a:ln w="9525">
            <a:noFill/>
            <a:miter lim="800000"/>
            <a:headEnd/>
            <a:tailEnd/>
          </a:ln>
        </p:spPr>
      </p:pic>
      <p:sp>
        <p:nvSpPr>
          <p:cNvPr id="5" name="TextBox 4"/>
          <p:cNvSpPr txBox="1"/>
          <p:nvPr/>
        </p:nvSpPr>
        <p:spPr>
          <a:xfrm>
            <a:off x="395536" y="1268760"/>
            <a:ext cx="8288679" cy="830997"/>
          </a:xfrm>
          <a:prstGeom prst="rect">
            <a:avLst/>
          </a:prstGeom>
          <a:noFill/>
        </p:spPr>
        <p:txBody>
          <a:bodyPr wrap="none" rtlCol="0">
            <a:spAutoFit/>
          </a:bodyPr>
          <a:lstStyle/>
          <a:p>
            <a:r>
              <a:rPr lang="en-CA" sz="2400" dirty="0" smtClean="0"/>
              <a:t>Prioritize silviculture treatments considering wildfire </a:t>
            </a:r>
            <a:r>
              <a:rPr lang="en-CA" sz="2400" dirty="0" err="1" smtClean="0"/>
              <a:t>manegemnt</a:t>
            </a:r>
            <a:endParaRPr lang="en-CA" sz="2400" dirty="0" smtClean="0"/>
          </a:p>
          <a:p>
            <a:r>
              <a:rPr lang="en-CA" sz="2400" dirty="0" smtClean="0"/>
              <a:t>Burn probability, interface areas and candidate treatment area</a:t>
            </a:r>
            <a:endParaRPr lang="en-CA" sz="2400" dirty="0"/>
          </a:p>
        </p:txBody>
      </p:sp>
      <p:sp>
        <p:nvSpPr>
          <p:cNvPr id="6" name="TextBox 5"/>
          <p:cNvSpPr txBox="1"/>
          <p:nvPr/>
        </p:nvSpPr>
        <p:spPr>
          <a:xfrm>
            <a:off x="1835696" y="2278613"/>
            <a:ext cx="298782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CA" dirty="0" smtClean="0"/>
              <a:t>Fertilization in high burn probability  inside a WUI</a:t>
            </a:r>
            <a:endParaRPr lang="en-CA" dirty="0"/>
          </a:p>
        </p:txBody>
      </p:sp>
      <p:cxnSp>
        <p:nvCxnSpPr>
          <p:cNvPr id="8" name="Straight Arrow Connector 7"/>
          <p:cNvCxnSpPr>
            <a:stCxn id="6" idx="2"/>
          </p:cNvCxnSpPr>
          <p:nvPr/>
        </p:nvCxnSpPr>
        <p:spPr>
          <a:xfrm flipH="1">
            <a:off x="2987824" y="2924944"/>
            <a:ext cx="341784" cy="151216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32298" y="2299460"/>
            <a:ext cx="309634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CA" dirty="0" smtClean="0"/>
              <a:t>Fertilization in moderate burn probability outside a WUI  </a:t>
            </a:r>
            <a:endParaRPr lang="en-CA" dirty="0"/>
          </a:p>
        </p:txBody>
      </p:sp>
      <p:cxnSp>
        <p:nvCxnSpPr>
          <p:cNvPr id="10" name="Straight Arrow Connector 9"/>
          <p:cNvCxnSpPr>
            <a:stCxn id="9" idx="2"/>
          </p:cNvCxnSpPr>
          <p:nvPr/>
        </p:nvCxnSpPr>
        <p:spPr>
          <a:xfrm flipH="1">
            <a:off x="6444208" y="2945791"/>
            <a:ext cx="236262" cy="213939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796136" y="6023029"/>
            <a:ext cx="309634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CA" dirty="0" smtClean="0"/>
              <a:t>Spacing / cleaning in high burn probability  inside a WUI  </a:t>
            </a:r>
            <a:endParaRPr lang="en-CA" dirty="0"/>
          </a:p>
        </p:txBody>
      </p:sp>
      <p:cxnSp>
        <p:nvCxnSpPr>
          <p:cNvPr id="14" name="Straight Arrow Connector 13"/>
          <p:cNvCxnSpPr>
            <a:stCxn id="13" idx="1"/>
          </p:cNvCxnSpPr>
          <p:nvPr/>
        </p:nvCxnSpPr>
        <p:spPr>
          <a:xfrm flipH="1" flipV="1">
            <a:off x="4139952" y="5842138"/>
            <a:ext cx="1656184" cy="50405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Range – Forage Supply in the Okanagan TSA</a:t>
            </a:r>
            <a:endParaRPr lang="en-CA" dirty="0"/>
          </a:p>
        </p:txBody>
      </p:sp>
      <p:sp>
        <p:nvSpPr>
          <p:cNvPr id="3" name="Content Placeholder 2"/>
          <p:cNvSpPr>
            <a:spLocks noGrp="1"/>
          </p:cNvSpPr>
          <p:nvPr>
            <p:ph idx="1"/>
          </p:nvPr>
        </p:nvSpPr>
        <p:spPr/>
        <p:txBody>
          <a:bodyPr>
            <a:normAutofit/>
          </a:bodyPr>
          <a:lstStyle/>
          <a:p>
            <a:r>
              <a:rPr lang="en-CA" sz="2400" dirty="0" smtClean="0"/>
              <a:t>Forage supply analysis, to allow range to be considered </a:t>
            </a:r>
          </a:p>
          <a:p>
            <a:r>
              <a:rPr lang="en-CA" sz="2400" dirty="0" smtClean="0"/>
              <a:t>Changes in forage supply are influenced by implementation of ‘range cut blocks”</a:t>
            </a:r>
          </a:p>
          <a:p>
            <a:r>
              <a:rPr lang="en-CA" sz="2400" dirty="0" smtClean="0"/>
              <a:t>Type 1 Forage </a:t>
            </a:r>
            <a:r>
              <a:rPr lang="en-CA" sz="2400" dirty="0" err="1" smtClean="0"/>
              <a:t>Cutblocks</a:t>
            </a:r>
            <a:r>
              <a:rPr lang="en-CA" sz="2400" dirty="0" smtClean="0"/>
              <a:t> – moderately increase forage opportunities with standard tree stocking</a:t>
            </a:r>
          </a:p>
          <a:p>
            <a:r>
              <a:rPr lang="en-CA" sz="2400" dirty="0" smtClean="0"/>
              <a:t>Type 2 Forage </a:t>
            </a:r>
            <a:r>
              <a:rPr lang="en-CA" sz="2400" dirty="0" err="1" smtClean="0"/>
              <a:t>Cutblocks</a:t>
            </a:r>
            <a:r>
              <a:rPr lang="en-CA" sz="2400" dirty="0" smtClean="0"/>
              <a:t> – enhanced forage opportunities with standard tree stocking</a:t>
            </a:r>
          </a:p>
          <a:p>
            <a:r>
              <a:rPr lang="en-CA" sz="2400" dirty="0" smtClean="0"/>
              <a:t>Type 3 </a:t>
            </a:r>
            <a:r>
              <a:rPr lang="en-CA" sz="2400" dirty="0" err="1" smtClean="0"/>
              <a:t>Silvo</a:t>
            </a:r>
            <a:r>
              <a:rPr lang="en-CA" sz="2400" dirty="0" smtClean="0"/>
              <a:t>-pasture </a:t>
            </a:r>
            <a:r>
              <a:rPr lang="en-CA" sz="2400" dirty="0" err="1" smtClean="0"/>
              <a:t>Cutblocks</a:t>
            </a:r>
            <a:r>
              <a:rPr lang="en-CA" sz="2400" dirty="0" smtClean="0"/>
              <a:t> – high forage production, with 50% - 100% (75% average) of timber production at rotation</a:t>
            </a:r>
          </a:p>
          <a:p>
            <a:r>
              <a:rPr lang="en-CA" sz="2400" dirty="0" smtClean="0"/>
              <a:t>Type 4 Forage Pasture </a:t>
            </a:r>
            <a:r>
              <a:rPr lang="en-CA" sz="2400" dirty="0" err="1" smtClean="0"/>
              <a:t>Cutblocks</a:t>
            </a:r>
            <a:r>
              <a:rPr lang="en-CA" sz="2400" dirty="0" smtClean="0"/>
              <a:t> – converted to permanent forage production</a:t>
            </a:r>
            <a:endParaRPr lang="en-CA" sz="2400" dirty="0"/>
          </a:p>
        </p:txBody>
      </p:sp>
      <p:sp>
        <p:nvSpPr>
          <p:cNvPr id="4"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5"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51</a:t>
            </a:fld>
            <a:endParaRPr lang="en-CA" dirty="0"/>
          </a:p>
        </p:txBody>
      </p:sp>
      <p:sp>
        <p:nvSpPr>
          <p:cNvPr id="6"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Forage Supply Comparison</a:t>
            </a:r>
            <a:endParaRPr lang="en-CA" dirty="0"/>
          </a:p>
        </p:txBody>
      </p:sp>
      <p:pic>
        <p:nvPicPr>
          <p:cNvPr id="4" name="Content Placeholder 3" descr="Description: P:\okanagan\ke12028nro_oka_silv_strat\analysis\runs\comp_py\indicator_comparison_standing_range_all.png"/>
          <p:cNvPicPr>
            <a:picLocks noGrp="1"/>
          </p:cNvPicPr>
          <p:nvPr>
            <p:ph idx="1"/>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539552" y="2559320"/>
            <a:ext cx="7128791" cy="4110040"/>
          </a:xfrm>
          <a:prstGeom prst="rect">
            <a:avLst/>
          </a:prstGeom>
          <a:noFill/>
          <a:ln>
            <a:noFill/>
          </a:ln>
        </p:spPr>
      </p:pic>
      <p:sp>
        <p:nvSpPr>
          <p:cNvPr id="7" name="TextBox 6"/>
          <p:cNvSpPr txBox="1"/>
          <p:nvPr/>
        </p:nvSpPr>
        <p:spPr>
          <a:xfrm>
            <a:off x="251520" y="1628800"/>
            <a:ext cx="8640960" cy="830997"/>
          </a:xfrm>
          <a:prstGeom prst="rect">
            <a:avLst/>
          </a:prstGeom>
          <a:noFill/>
        </p:spPr>
        <p:txBody>
          <a:bodyPr wrap="square" rtlCol="0">
            <a:spAutoFit/>
          </a:bodyPr>
          <a:lstStyle/>
          <a:p>
            <a:r>
              <a:rPr lang="en-US" sz="2400" dirty="0" smtClean="0"/>
              <a:t>Is it possible to achieve AUM forage targets across the land base and if so, what is the best way to implement this?</a:t>
            </a:r>
            <a:endParaRPr lang="en-CA" sz="2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Range </a:t>
            </a:r>
            <a:r>
              <a:rPr lang="en-CA" dirty="0" err="1" smtClean="0"/>
              <a:t>Cutblocks</a:t>
            </a:r>
            <a:r>
              <a:rPr lang="en-CA" dirty="0" smtClean="0"/>
              <a:t> by Scenario</a:t>
            </a:r>
            <a:endParaRPr lang="en-CA" dirty="0"/>
          </a:p>
        </p:txBody>
      </p:sp>
      <p:graphicFrame>
        <p:nvGraphicFramePr>
          <p:cNvPr id="4" name="Content Placeholder 3"/>
          <p:cNvGraphicFramePr>
            <a:graphicFrameLocks noGrp="1"/>
          </p:cNvGraphicFramePr>
          <p:nvPr>
            <p:ph idx="1"/>
          </p:nvPr>
        </p:nvGraphicFramePr>
        <p:xfrm>
          <a:off x="457200" y="1600200"/>
          <a:ext cx="8229600" cy="30480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algn="l">
                        <a:spcAft>
                          <a:spcPts val="0"/>
                        </a:spcAft>
                      </a:pPr>
                      <a:r>
                        <a:rPr lang="en-CA" sz="2000" b="1" dirty="0">
                          <a:solidFill>
                            <a:srgbClr val="3A342B"/>
                          </a:solidFill>
                          <a:latin typeface="Arial"/>
                          <a:ea typeface="Times New Roman"/>
                          <a:cs typeface="Arial"/>
                        </a:rPr>
                        <a:t>Scenario</a:t>
                      </a:r>
                      <a:endParaRPr lang="en-CA" sz="2000" dirty="0">
                        <a:solidFill>
                          <a:srgbClr val="3A342B"/>
                        </a:solidFill>
                        <a:latin typeface="Arial"/>
                        <a:ea typeface="Times New Roman"/>
                        <a:cs typeface="Times New Roman"/>
                      </a:endParaRPr>
                    </a:p>
                  </a:txBody>
                  <a:tcPr marL="68580" marR="68580" marT="0" marB="0" anchor="b"/>
                </a:tc>
                <a:tc>
                  <a:txBody>
                    <a:bodyPr/>
                    <a:lstStyle/>
                    <a:p>
                      <a:pPr algn="l">
                        <a:spcAft>
                          <a:spcPts val="0"/>
                        </a:spcAft>
                      </a:pPr>
                      <a:r>
                        <a:rPr lang="en-CA" sz="2000" b="1" dirty="0">
                          <a:solidFill>
                            <a:srgbClr val="3A342B"/>
                          </a:solidFill>
                          <a:latin typeface="Arial"/>
                          <a:ea typeface="Times New Roman"/>
                          <a:cs typeface="Arial"/>
                        </a:rPr>
                        <a:t>Conventional </a:t>
                      </a:r>
                      <a:r>
                        <a:rPr lang="en-CA" sz="2000" b="1" dirty="0" smtClean="0">
                          <a:solidFill>
                            <a:srgbClr val="3A342B"/>
                          </a:solidFill>
                          <a:latin typeface="Arial"/>
                          <a:ea typeface="Times New Roman"/>
                          <a:cs typeface="Arial"/>
                        </a:rPr>
                        <a:t>Harvest (cc/pc)</a:t>
                      </a:r>
                      <a:endParaRPr lang="en-CA" sz="2000" dirty="0">
                        <a:solidFill>
                          <a:srgbClr val="3A342B"/>
                        </a:solidFill>
                        <a:latin typeface="Arial"/>
                        <a:ea typeface="Times New Roman"/>
                        <a:cs typeface="Times New Roman"/>
                      </a:endParaRPr>
                    </a:p>
                  </a:txBody>
                  <a:tcPr marL="68580" marR="68580" marT="0" marB="0" anchor="b"/>
                </a:tc>
                <a:tc>
                  <a:txBody>
                    <a:bodyPr/>
                    <a:lstStyle/>
                    <a:p>
                      <a:pPr algn="l">
                        <a:spcAft>
                          <a:spcPts val="0"/>
                        </a:spcAft>
                      </a:pPr>
                      <a:r>
                        <a:rPr lang="en-CA" sz="2000" b="1" dirty="0">
                          <a:solidFill>
                            <a:srgbClr val="3A342B"/>
                          </a:solidFill>
                          <a:latin typeface="Arial"/>
                          <a:ea typeface="Times New Roman"/>
                          <a:cs typeface="Arial"/>
                        </a:rPr>
                        <a:t>Range cut-block type 1/2</a:t>
                      </a:r>
                      <a:endParaRPr lang="en-CA" sz="2000" dirty="0">
                        <a:solidFill>
                          <a:srgbClr val="3A342B"/>
                        </a:solidFill>
                        <a:latin typeface="Arial"/>
                        <a:ea typeface="Times New Roman"/>
                        <a:cs typeface="Times New Roman"/>
                      </a:endParaRPr>
                    </a:p>
                  </a:txBody>
                  <a:tcPr marL="68580" marR="68580" marT="0" marB="0" anchor="b"/>
                </a:tc>
                <a:tc>
                  <a:txBody>
                    <a:bodyPr/>
                    <a:lstStyle/>
                    <a:p>
                      <a:pPr algn="l">
                        <a:spcAft>
                          <a:spcPts val="0"/>
                        </a:spcAft>
                      </a:pPr>
                      <a:r>
                        <a:rPr lang="en-CA" sz="2000" b="1">
                          <a:solidFill>
                            <a:srgbClr val="3A342B"/>
                          </a:solidFill>
                          <a:latin typeface="Arial"/>
                          <a:ea typeface="Times New Roman"/>
                          <a:cs typeface="Arial"/>
                        </a:rPr>
                        <a:t>Range cut-block type 3</a:t>
                      </a:r>
                      <a:endParaRPr lang="en-CA" sz="2000">
                        <a:solidFill>
                          <a:srgbClr val="3A342B"/>
                        </a:solidFill>
                        <a:latin typeface="Arial"/>
                        <a:ea typeface="Times New Roman"/>
                        <a:cs typeface="Times New Roman"/>
                      </a:endParaRPr>
                    </a:p>
                  </a:txBody>
                  <a:tcPr marL="68580" marR="68580" marT="0" marB="0" anchor="b"/>
                </a:tc>
                <a:tc>
                  <a:txBody>
                    <a:bodyPr/>
                    <a:lstStyle/>
                    <a:p>
                      <a:pPr algn="l">
                        <a:spcAft>
                          <a:spcPts val="0"/>
                        </a:spcAft>
                      </a:pPr>
                      <a:r>
                        <a:rPr lang="en-CA" sz="2000" b="1">
                          <a:solidFill>
                            <a:srgbClr val="3A342B"/>
                          </a:solidFill>
                          <a:latin typeface="Arial"/>
                          <a:ea typeface="Times New Roman"/>
                          <a:cs typeface="Arial"/>
                        </a:rPr>
                        <a:t>Range cut-block type 4</a:t>
                      </a:r>
                      <a:endParaRPr lang="en-CA" sz="200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CA" sz="2000" b="1" dirty="0">
                          <a:solidFill>
                            <a:srgbClr val="3A342B"/>
                          </a:solidFill>
                          <a:latin typeface="Arial"/>
                          <a:ea typeface="Times New Roman"/>
                          <a:cs typeface="Arial"/>
                        </a:rPr>
                        <a:t>Silviculture scenario</a:t>
                      </a:r>
                      <a:endParaRPr lang="en-CA" sz="20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dirty="0">
                          <a:solidFill>
                            <a:srgbClr val="3A342B"/>
                          </a:solidFill>
                          <a:latin typeface="Arial"/>
                          <a:ea typeface="Times New Roman"/>
                          <a:cs typeface="Arial"/>
                        </a:rPr>
                        <a:t>10,545 </a:t>
                      </a:r>
                      <a:endParaRPr lang="en-CA" sz="20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0 </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0 </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0 </a:t>
                      </a:r>
                      <a:endParaRPr lang="en-CA" sz="200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CA" sz="2000" b="1">
                          <a:solidFill>
                            <a:srgbClr val="3A342B"/>
                          </a:solidFill>
                          <a:latin typeface="Arial"/>
                          <a:ea typeface="Times New Roman"/>
                          <a:cs typeface="Arial"/>
                        </a:rPr>
                        <a:t>Silviculture considering range</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dirty="0">
                          <a:solidFill>
                            <a:srgbClr val="3A342B"/>
                          </a:solidFill>
                          <a:latin typeface="Arial"/>
                          <a:ea typeface="Times New Roman"/>
                          <a:cs typeface="Arial"/>
                        </a:rPr>
                        <a:t>9,298 </a:t>
                      </a:r>
                      <a:endParaRPr lang="en-CA" sz="20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dirty="0">
                          <a:solidFill>
                            <a:srgbClr val="3A342B"/>
                          </a:solidFill>
                          <a:latin typeface="Arial"/>
                          <a:ea typeface="Times New Roman"/>
                          <a:cs typeface="Arial"/>
                        </a:rPr>
                        <a:t>521 </a:t>
                      </a:r>
                      <a:endParaRPr lang="en-CA" sz="20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108 </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426 </a:t>
                      </a:r>
                      <a:endParaRPr lang="en-CA" sz="2000">
                        <a:solidFill>
                          <a:srgbClr val="3A342B"/>
                        </a:solidFill>
                        <a:latin typeface="Arial"/>
                        <a:ea typeface="Times New Roman"/>
                        <a:cs typeface="Times New Roman"/>
                      </a:endParaRPr>
                    </a:p>
                  </a:txBody>
                  <a:tcPr marL="68580" marR="68580" marT="0" marB="0" anchor="b"/>
                </a:tc>
              </a:tr>
              <a:tr h="370840">
                <a:tc>
                  <a:txBody>
                    <a:bodyPr/>
                    <a:lstStyle/>
                    <a:p>
                      <a:pPr algn="l">
                        <a:spcAft>
                          <a:spcPts val="0"/>
                        </a:spcAft>
                      </a:pPr>
                      <a:r>
                        <a:rPr lang="en-CA" sz="2000" b="1">
                          <a:solidFill>
                            <a:srgbClr val="3A342B"/>
                          </a:solidFill>
                          <a:latin typeface="Arial"/>
                          <a:ea typeface="Times New Roman"/>
                          <a:cs typeface="Arial"/>
                        </a:rPr>
                        <a:t>Forage supply only</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1,342 </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a:solidFill>
                            <a:srgbClr val="3A342B"/>
                          </a:solidFill>
                          <a:latin typeface="Arial"/>
                          <a:ea typeface="Times New Roman"/>
                          <a:cs typeface="Arial"/>
                        </a:rPr>
                        <a:t>1,028 </a:t>
                      </a:r>
                      <a:endParaRPr lang="en-CA" sz="200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dirty="0">
                          <a:solidFill>
                            <a:srgbClr val="3A342B"/>
                          </a:solidFill>
                          <a:latin typeface="Arial"/>
                          <a:ea typeface="Times New Roman"/>
                          <a:cs typeface="Arial"/>
                        </a:rPr>
                        <a:t>721 </a:t>
                      </a:r>
                      <a:endParaRPr lang="en-CA" sz="2000" dirty="0">
                        <a:solidFill>
                          <a:srgbClr val="3A342B"/>
                        </a:solidFill>
                        <a:latin typeface="Arial"/>
                        <a:ea typeface="Times New Roman"/>
                        <a:cs typeface="Times New Roman"/>
                      </a:endParaRPr>
                    </a:p>
                  </a:txBody>
                  <a:tcPr marL="68580" marR="68580" marT="0" marB="0" anchor="b"/>
                </a:tc>
                <a:tc>
                  <a:txBody>
                    <a:bodyPr/>
                    <a:lstStyle/>
                    <a:p>
                      <a:pPr algn="r">
                        <a:spcAft>
                          <a:spcPts val="0"/>
                        </a:spcAft>
                      </a:pPr>
                      <a:r>
                        <a:rPr lang="en-CA" sz="2000" dirty="0">
                          <a:solidFill>
                            <a:srgbClr val="3A342B"/>
                          </a:solidFill>
                          <a:latin typeface="Arial"/>
                          <a:ea typeface="Times New Roman"/>
                          <a:cs typeface="Arial"/>
                        </a:rPr>
                        <a:t>623 </a:t>
                      </a:r>
                      <a:endParaRPr lang="en-CA" sz="2000" dirty="0">
                        <a:solidFill>
                          <a:srgbClr val="3A342B"/>
                        </a:solidFill>
                        <a:latin typeface="Arial"/>
                        <a:ea typeface="Times New Roman"/>
                        <a:cs typeface="Times New Roman"/>
                      </a:endParaRPr>
                    </a:p>
                  </a:txBody>
                  <a:tcPr marL="68580" marR="68580" marT="0" marB="0" anchor="b"/>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a:normAutofit fontScale="90000"/>
          </a:bodyPr>
          <a:lstStyle/>
          <a:p>
            <a:r>
              <a:rPr lang="en-CA" dirty="0" smtClean="0"/>
              <a:t>Tree Species Deployment at the Landscape Level with consideration for Climate Change</a:t>
            </a:r>
            <a:endParaRPr lang="en-CA" dirty="0"/>
          </a:p>
        </p:txBody>
      </p:sp>
      <p:graphicFrame>
        <p:nvGraphicFramePr>
          <p:cNvPr id="4" name="Content Placeholder 3"/>
          <p:cNvGraphicFramePr>
            <a:graphicFrameLocks noGrp="1"/>
          </p:cNvGraphicFramePr>
          <p:nvPr>
            <p:ph idx="1"/>
          </p:nvPr>
        </p:nvGraphicFramePr>
        <p:xfrm>
          <a:off x="683567" y="2204865"/>
          <a:ext cx="8208912" cy="4106590"/>
        </p:xfrm>
        <a:graphic>
          <a:graphicData uri="http://schemas.openxmlformats.org/drawingml/2006/table">
            <a:tbl>
              <a:tblPr/>
              <a:tblGrid>
                <a:gridCol w="998346"/>
                <a:gridCol w="439134"/>
                <a:gridCol w="445997"/>
                <a:gridCol w="445997"/>
                <a:gridCol w="450286"/>
                <a:gridCol w="450286"/>
                <a:gridCol w="450286"/>
                <a:gridCol w="424125"/>
                <a:gridCol w="432048"/>
                <a:gridCol w="3672407"/>
              </a:tblGrid>
              <a:tr h="277756">
                <a:tc rowSpan="2">
                  <a:txBody>
                    <a:bodyPr/>
                    <a:lstStyle/>
                    <a:p>
                      <a:pPr algn="ctr">
                        <a:lnSpc>
                          <a:spcPct val="115000"/>
                        </a:lnSpc>
                        <a:spcAft>
                          <a:spcPts val="0"/>
                        </a:spcAft>
                      </a:pPr>
                      <a:r>
                        <a:rPr lang="en-US" sz="1600" b="1" dirty="0">
                          <a:solidFill>
                            <a:srgbClr val="000000"/>
                          </a:solidFill>
                          <a:latin typeface="Arial"/>
                          <a:ea typeface="Times New Roman"/>
                          <a:cs typeface="Arial"/>
                        </a:rPr>
                        <a:t>BGC Zone</a:t>
                      </a:r>
                      <a:endParaRPr lang="en-CA" sz="1600" dirty="0">
                        <a:solidFill>
                          <a:srgbClr val="3A342B"/>
                        </a:solidFill>
                        <a:latin typeface="Arial"/>
                        <a:ea typeface="Times New Roman"/>
                        <a:cs typeface="Times New Roman"/>
                      </a:endParaRPr>
                    </a:p>
                  </a:txBody>
                  <a:tcPr marL="68580" marR="68580" marT="0" marB="0" anchor="b">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8">
                  <a:txBody>
                    <a:bodyPr/>
                    <a:lstStyle/>
                    <a:p>
                      <a:pPr algn="ctr">
                        <a:lnSpc>
                          <a:spcPct val="115000"/>
                        </a:lnSpc>
                        <a:spcAft>
                          <a:spcPts val="0"/>
                        </a:spcAft>
                      </a:pPr>
                      <a:r>
                        <a:rPr lang="en-US" sz="1400" b="1" dirty="0">
                          <a:solidFill>
                            <a:srgbClr val="000000"/>
                          </a:solidFill>
                          <a:latin typeface="Arial"/>
                          <a:ea typeface="Times New Roman"/>
                          <a:cs typeface="Arial"/>
                        </a:rPr>
                        <a:t>Desired Trend by Species</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rowSpan="2">
                  <a:txBody>
                    <a:bodyPr/>
                    <a:lstStyle/>
                    <a:p>
                      <a:pPr algn="ctr">
                        <a:lnSpc>
                          <a:spcPct val="115000"/>
                        </a:lnSpc>
                        <a:spcAft>
                          <a:spcPts val="0"/>
                        </a:spcAft>
                      </a:pPr>
                      <a:r>
                        <a:rPr lang="en-US" sz="1600" b="1" dirty="0">
                          <a:solidFill>
                            <a:srgbClr val="000000"/>
                          </a:solidFill>
                          <a:latin typeface="Arial"/>
                          <a:ea typeface="Times New Roman"/>
                          <a:cs typeface="Arial"/>
                        </a:rPr>
                        <a:t>Comments</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7756">
                <a:tc vMerge="1">
                  <a:txBody>
                    <a:bodyPr/>
                    <a:lstStyle/>
                    <a:p>
                      <a:endParaRPr lang="en-CA"/>
                    </a:p>
                  </a:txBody>
                  <a:tcPr/>
                </a:tc>
                <a:tc>
                  <a:txBody>
                    <a:bodyPr/>
                    <a:lstStyle/>
                    <a:p>
                      <a:pPr algn="l">
                        <a:lnSpc>
                          <a:spcPct val="115000"/>
                        </a:lnSpc>
                        <a:spcAft>
                          <a:spcPts val="0"/>
                        </a:spcAft>
                      </a:pPr>
                      <a:r>
                        <a:rPr lang="en-US" sz="1400" b="1">
                          <a:solidFill>
                            <a:srgbClr val="000000"/>
                          </a:solidFill>
                          <a:latin typeface="Arial"/>
                          <a:ea typeface="Times New Roman"/>
                          <a:cs typeface="Arial"/>
                        </a:rPr>
                        <a:t>Pl</a:t>
                      </a:r>
                      <a:endParaRPr lang="en-CA" sz="140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a:solidFill>
                            <a:srgbClr val="000000"/>
                          </a:solidFill>
                          <a:latin typeface="Arial"/>
                          <a:ea typeface="Times New Roman"/>
                          <a:cs typeface="Arial"/>
                        </a:rPr>
                        <a:t>Sx</a:t>
                      </a:r>
                      <a:endParaRPr lang="en-CA" sz="140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err="1">
                          <a:solidFill>
                            <a:srgbClr val="000000"/>
                          </a:solidFill>
                          <a:latin typeface="Arial"/>
                          <a:ea typeface="Times New Roman"/>
                          <a:cs typeface="Arial"/>
                        </a:rPr>
                        <a:t>Fd</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err="1">
                          <a:solidFill>
                            <a:srgbClr val="000000"/>
                          </a:solidFill>
                          <a:latin typeface="Arial"/>
                          <a:ea typeface="Times New Roman"/>
                          <a:cs typeface="Arial"/>
                        </a:rPr>
                        <a:t>Lw</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err="1">
                          <a:solidFill>
                            <a:srgbClr val="000000"/>
                          </a:solidFill>
                          <a:latin typeface="Arial"/>
                          <a:ea typeface="Times New Roman"/>
                          <a:cs typeface="Arial"/>
                        </a:rPr>
                        <a:t>Cw</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a:solidFill>
                            <a:srgbClr val="000000"/>
                          </a:solidFill>
                          <a:latin typeface="Arial"/>
                          <a:ea typeface="Times New Roman"/>
                          <a:cs typeface="Arial"/>
                        </a:rPr>
                        <a:t>Hw</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a:solidFill>
                            <a:srgbClr val="000000"/>
                          </a:solidFill>
                          <a:latin typeface="Arial"/>
                          <a:ea typeface="Times New Roman"/>
                          <a:cs typeface="Arial"/>
                        </a:rPr>
                        <a:t>Pw</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a:lnSpc>
                          <a:spcPct val="115000"/>
                        </a:lnSpc>
                        <a:spcAft>
                          <a:spcPts val="0"/>
                        </a:spcAft>
                      </a:pPr>
                      <a:r>
                        <a:rPr lang="en-US" sz="1400" b="1" dirty="0" err="1">
                          <a:solidFill>
                            <a:srgbClr val="000000"/>
                          </a:solidFill>
                          <a:latin typeface="Arial"/>
                          <a:ea typeface="Times New Roman"/>
                          <a:cs typeface="Arial"/>
                        </a:rPr>
                        <a:t>Py</a:t>
                      </a:r>
                      <a:endParaRPr lang="en-CA" sz="1400" dirty="0">
                        <a:solidFill>
                          <a:srgbClr val="3A342B"/>
                        </a:solidFill>
                        <a:latin typeface="Arial"/>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CA"/>
                    </a:p>
                  </a:txBody>
                  <a:tcPr/>
                </a:tc>
              </a:tr>
              <a:tr h="811702">
                <a:tc>
                  <a:txBody>
                    <a:bodyPr/>
                    <a:lstStyle/>
                    <a:p>
                      <a:pPr algn="l">
                        <a:lnSpc>
                          <a:spcPct val="115000"/>
                        </a:lnSpc>
                        <a:spcAft>
                          <a:spcPts val="0"/>
                        </a:spcAft>
                      </a:pPr>
                      <a:r>
                        <a:rPr lang="en-US" sz="1600" b="1" dirty="0" err="1">
                          <a:solidFill>
                            <a:srgbClr val="000000"/>
                          </a:solidFill>
                          <a:latin typeface="Arial"/>
                          <a:ea typeface="Times New Roman"/>
                          <a:cs typeface="Arial"/>
                        </a:rPr>
                        <a:t>ICHwk</a:t>
                      </a:r>
                      <a:endParaRPr lang="en-CA" sz="1600" dirty="0">
                        <a:solidFill>
                          <a:srgbClr val="3A342B"/>
                        </a:solidFill>
                        <a:latin typeface="Arial"/>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solidFill>
                            <a:srgbClr val="000000"/>
                          </a:solidFill>
                          <a:latin typeface="Arial"/>
                          <a:ea typeface="Times New Roman"/>
                          <a:cs typeface="Arial"/>
                        </a:rPr>
                        <a:t>Maintain the trends for Pl and </a:t>
                      </a:r>
                      <a:r>
                        <a:rPr lang="en-US" sz="1200" dirty="0" err="1">
                          <a:solidFill>
                            <a:srgbClr val="000000"/>
                          </a:solidFill>
                          <a:latin typeface="Arial"/>
                          <a:ea typeface="Times New Roman"/>
                          <a:cs typeface="Arial"/>
                        </a:rPr>
                        <a:t>Fd</a:t>
                      </a:r>
                      <a:r>
                        <a:rPr lang="en-US" sz="1200" dirty="0">
                          <a:solidFill>
                            <a:srgbClr val="000000"/>
                          </a:solidFill>
                          <a:latin typeface="Arial"/>
                          <a:ea typeface="Times New Roman"/>
                          <a:cs typeface="Arial"/>
                        </a:rPr>
                        <a:t>, may wish to limit </a:t>
                      </a:r>
                      <a:r>
                        <a:rPr lang="en-US" sz="1200" dirty="0" err="1">
                          <a:solidFill>
                            <a:srgbClr val="000000"/>
                          </a:solidFill>
                          <a:latin typeface="Arial"/>
                          <a:ea typeface="Times New Roman"/>
                          <a:cs typeface="Arial"/>
                        </a:rPr>
                        <a:t>Sx</a:t>
                      </a:r>
                      <a:r>
                        <a:rPr lang="en-US" sz="1200" dirty="0">
                          <a:solidFill>
                            <a:srgbClr val="000000"/>
                          </a:solidFill>
                          <a:latin typeface="Arial"/>
                          <a:ea typeface="Times New Roman"/>
                          <a:cs typeface="Arial"/>
                        </a:rPr>
                        <a:t> use - monitor. Maintain present trends, note the use of Pw and replacement of Cw.</a:t>
                      </a:r>
                      <a:endParaRPr lang="en-CA" sz="12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3073">
                <a:tc>
                  <a:txBody>
                    <a:bodyPr/>
                    <a:lstStyle/>
                    <a:p>
                      <a:pPr algn="l">
                        <a:lnSpc>
                          <a:spcPct val="115000"/>
                        </a:lnSpc>
                        <a:spcAft>
                          <a:spcPts val="0"/>
                        </a:spcAft>
                      </a:pPr>
                      <a:r>
                        <a:rPr lang="en-US" sz="1600" b="1" dirty="0" err="1">
                          <a:solidFill>
                            <a:srgbClr val="000000"/>
                          </a:solidFill>
                          <a:latin typeface="Arial"/>
                          <a:ea typeface="Times New Roman"/>
                          <a:cs typeface="Arial"/>
                        </a:rPr>
                        <a:t>IDFmw</a:t>
                      </a:r>
                      <a:endParaRPr lang="en-CA" sz="1600" dirty="0">
                        <a:solidFill>
                          <a:srgbClr val="3A342B"/>
                        </a:solidFill>
                        <a:latin typeface="Arial"/>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solidFill>
                            <a:srgbClr val="000000"/>
                          </a:solidFill>
                          <a:latin typeface="Arial"/>
                          <a:ea typeface="Times New Roman"/>
                          <a:cs typeface="Arial"/>
                        </a:rPr>
                        <a:t>Reduce level of Pl use below harvest proportion. Maintain trend for </a:t>
                      </a:r>
                      <a:r>
                        <a:rPr lang="en-US" sz="1200" dirty="0" err="1">
                          <a:solidFill>
                            <a:srgbClr val="000000"/>
                          </a:solidFill>
                          <a:latin typeface="Arial"/>
                          <a:ea typeface="Times New Roman"/>
                          <a:cs typeface="Arial"/>
                        </a:rPr>
                        <a:t>Sx</a:t>
                      </a:r>
                      <a:r>
                        <a:rPr lang="en-US" sz="1200" dirty="0">
                          <a:solidFill>
                            <a:srgbClr val="000000"/>
                          </a:solidFill>
                          <a:latin typeface="Arial"/>
                          <a:ea typeface="Times New Roman"/>
                          <a:cs typeface="Arial"/>
                        </a:rPr>
                        <a:t>, promote </a:t>
                      </a:r>
                      <a:r>
                        <a:rPr lang="en-US" sz="1200" dirty="0" err="1">
                          <a:solidFill>
                            <a:srgbClr val="000000"/>
                          </a:solidFill>
                          <a:latin typeface="Arial"/>
                          <a:ea typeface="Times New Roman"/>
                          <a:cs typeface="Arial"/>
                        </a:rPr>
                        <a:t>Fd</a:t>
                      </a:r>
                      <a:r>
                        <a:rPr lang="en-US" sz="1200" dirty="0">
                          <a:solidFill>
                            <a:srgbClr val="000000"/>
                          </a:solidFill>
                          <a:latin typeface="Arial"/>
                          <a:ea typeface="Times New Roman"/>
                          <a:cs typeface="Arial"/>
                        </a:rPr>
                        <a:t>. Maintain present trend of increased use of </a:t>
                      </a:r>
                      <a:r>
                        <a:rPr lang="en-US" sz="1200" dirty="0" err="1">
                          <a:solidFill>
                            <a:srgbClr val="000000"/>
                          </a:solidFill>
                          <a:latin typeface="Arial"/>
                          <a:ea typeface="Times New Roman"/>
                          <a:cs typeface="Arial"/>
                        </a:rPr>
                        <a:t>Lw</a:t>
                      </a:r>
                      <a:r>
                        <a:rPr lang="en-US" sz="1200" dirty="0">
                          <a:solidFill>
                            <a:srgbClr val="000000"/>
                          </a:solidFill>
                          <a:latin typeface="Arial"/>
                          <a:ea typeface="Times New Roman"/>
                          <a:cs typeface="Arial"/>
                        </a:rPr>
                        <a:t> and reduced use of Cw.  Promote </a:t>
                      </a:r>
                      <a:r>
                        <a:rPr lang="en-US" sz="1200" dirty="0" err="1">
                          <a:solidFill>
                            <a:srgbClr val="000000"/>
                          </a:solidFill>
                          <a:latin typeface="Arial"/>
                          <a:ea typeface="Times New Roman"/>
                          <a:cs typeface="Arial"/>
                        </a:rPr>
                        <a:t>Py</a:t>
                      </a:r>
                      <a:r>
                        <a:rPr lang="en-US" sz="1200" dirty="0">
                          <a:solidFill>
                            <a:srgbClr val="000000"/>
                          </a:solidFill>
                          <a:latin typeface="Arial"/>
                          <a:ea typeface="Times New Roman"/>
                          <a:cs typeface="Arial"/>
                        </a:rPr>
                        <a:t> where suited.</a:t>
                      </a:r>
                      <a:endParaRPr lang="en-CA" sz="12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3429">
                <a:tc>
                  <a:txBody>
                    <a:bodyPr/>
                    <a:lstStyle/>
                    <a:p>
                      <a:pPr algn="l">
                        <a:lnSpc>
                          <a:spcPct val="115000"/>
                        </a:lnSpc>
                        <a:spcAft>
                          <a:spcPts val="0"/>
                        </a:spcAft>
                      </a:pPr>
                      <a:r>
                        <a:rPr lang="en-US" sz="1600" b="1" dirty="0" err="1">
                          <a:solidFill>
                            <a:srgbClr val="000000"/>
                          </a:solidFill>
                          <a:latin typeface="Arial"/>
                          <a:ea typeface="Times New Roman"/>
                          <a:cs typeface="Arial"/>
                        </a:rPr>
                        <a:t>MSdm</a:t>
                      </a:r>
                      <a:endParaRPr lang="en-CA" sz="1600" dirty="0">
                        <a:solidFill>
                          <a:srgbClr val="3A342B"/>
                        </a:solidFill>
                        <a:latin typeface="Arial"/>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solidFill>
                            <a:srgbClr val="000000"/>
                          </a:solidFill>
                          <a:latin typeface="Arial"/>
                          <a:ea typeface="Times New Roman"/>
                          <a:cs typeface="Arial"/>
                        </a:rPr>
                        <a:t>Maintain trends for Pl and </a:t>
                      </a:r>
                      <a:r>
                        <a:rPr lang="en-US" sz="1200" dirty="0" err="1">
                          <a:solidFill>
                            <a:srgbClr val="000000"/>
                          </a:solidFill>
                          <a:latin typeface="Arial"/>
                          <a:ea typeface="Times New Roman"/>
                          <a:cs typeface="Arial"/>
                        </a:rPr>
                        <a:t>Sx</a:t>
                      </a:r>
                      <a:r>
                        <a:rPr lang="en-US" sz="1200" dirty="0">
                          <a:solidFill>
                            <a:srgbClr val="000000"/>
                          </a:solidFill>
                          <a:latin typeface="Arial"/>
                          <a:ea typeface="Times New Roman"/>
                          <a:cs typeface="Arial"/>
                        </a:rPr>
                        <a:t>, but do not increase </a:t>
                      </a:r>
                      <a:r>
                        <a:rPr lang="en-US" sz="1200" dirty="0" err="1">
                          <a:solidFill>
                            <a:srgbClr val="000000"/>
                          </a:solidFill>
                          <a:latin typeface="Arial"/>
                          <a:ea typeface="Times New Roman"/>
                          <a:cs typeface="Arial"/>
                        </a:rPr>
                        <a:t>Sx</a:t>
                      </a:r>
                      <a:r>
                        <a:rPr lang="en-US" sz="1200" dirty="0">
                          <a:solidFill>
                            <a:srgbClr val="000000"/>
                          </a:solidFill>
                          <a:latin typeface="Arial"/>
                          <a:ea typeface="Times New Roman"/>
                          <a:cs typeface="Arial"/>
                        </a:rPr>
                        <a:t> above the present proportion used.  Promote use of </a:t>
                      </a:r>
                      <a:r>
                        <a:rPr lang="en-US" sz="1200" dirty="0" err="1">
                          <a:solidFill>
                            <a:srgbClr val="000000"/>
                          </a:solidFill>
                          <a:latin typeface="Arial"/>
                          <a:ea typeface="Times New Roman"/>
                          <a:cs typeface="Arial"/>
                        </a:rPr>
                        <a:t>Fd</a:t>
                      </a:r>
                      <a:r>
                        <a:rPr lang="en-US" sz="1200" dirty="0">
                          <a:solidFill>
                            <a:srgbClr val="000000"/>
                          </a:solidFill>
                          <a:latin typeface="Arial"/>
                          <a:ea typeface="Times New Roman"/>
                          <a:cs typeface="Arial"/>
                        </a:rPr>
                        <a:t> where suited.  Use </a:t>
                      </a:r>
                      <a:r>
                        <a:rPr lang="en-US" sz="1200" dirty="0" err="1">
                          <a:solidFill>
                            <a:srgbClr val="000000"/>
                          </a:solidFill>
                          <a:latin typeface="Arial"/>
                          <a:ea typeface="Times New Roman"/>
                          <a:cs typeface="Arial"/>
                        </a:rPr>
                        <a:t>Lw</a:t>
                      </a:r>
                      <a:r>
                        <a:rPr lang="en-US" sz="1200" dirty="0">
                          <a:solidFill>
                            <a:srgbClr val="000000"/>
                          </a:solidFill>
                          <a:latin typeface="Arial"/>
                          <a:ea typeface="Times New Roman"/>
                          <a:cs typeface="Arial"/>
                        </a:rPr>
                        <a:t> where suited in a limited capacity.</a:t>
                      </a:r>
                      <a:endParaRPr lang="en-CA" sz="12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4715">
                <a:tc>
                  <a:txBody>
                    <a:bodyPr/>
                    <a:lstStyle/>
                    <a:p>
                      <a:pPr algn="l">
                        <a:lnSpc>
                          <a:spcPct val="115000"/>
                        </a:lnSpc>
                        <a:spcAft>
                          <a:spcPts val="0"/>
                        </a:spcAft>
                      </a:pPr>
                      <a:r>
                        <a:rPr lang="en-US" sz="1600" b="1" dirty="0" err="1">
                          <a:solidFill>
                            <a:srgbClr val="000000"/>
                          </a:solidFill>
                          <a:latin typeface="Arial"/>
                          <a:ea typeface="Times New Roman"/>
                          <a:cs typeface="Arial"/>
                        </a:rPr>
                        <a:t>IDFdk</a:t>
                      </a:r>
                      <a:endParaRPr lang="en-CA" sz="1600" dirty="0">
                        <a:solidFill>
                          <a:srgbClr val="3A342B"/>
                        </a:solidFill>
                        <a:latin typeface="Arial"/>
                        <a:ea typeface="Times New Roman"/>
                        <a:cs typeface="Times New Roman"/>
                      </a:endParaRPr>
                    </a:p>
                  </a:txBody>
                  <a:tcPr marL="68580" marR="68580" marT="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a:solidFill>
                            <a:srgbClr val="000000"/>
                          </a:solidFill>
                          <a:latin typeface="Arial"/>
                          <a:ea typeface="Times New Roman"/>
                          <a:cs typeface="Arial"/>
                        </a:rPr>
                        <a:t>↓</a:t>
                      </a:r>
                      <a:endParaRPr lang="en-CA" sz="24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a:solidFill>
                            <a:srgbClr val="000000"/>
                          </a:solidFill>
                          <a:latin typeface="Arial"/>
                          <a:ea typeface="Times New Roman"/>
                          <a:cs typeface="Arial"/>
                        </a:rPr>
                        <a:t>n/a</a:t>
                      </a:r>
                      <a:endParaRPr lang="en-CA" sz="160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600" dirty="0">
                          <a:solidFill>
                            <a:srgbClr val="000000"/>
                          </a:solidFill>
                          <a:latin typeface="Arial"/>
                          <a:ea typeface="Times New Roman"/>
                          <a:cs typeface="Arial"/>
                        </a:rPr>
                        <a:t>n/a</a:t>
                      </a:r>
                      <a:endParaRPr lang="en-CA" sz="16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2400" dirty="0">
                          <a:solidFill>
                            <a:srgbClr val="000000"/>
                          </a:solidFill>
                          <a:latin typeface="Arial"/>
                          <a:ea typeface="Times New Roman"/>
                          <a:cs typeface="Arial"/>
                        </a:rPr>
                        <a:t>↑</a:t>
                      </a:r>
                      <a:endParaRPr lang="en-CA" sz="24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algn="l">
                        <a:lnSpc>
                          <a:spcPct val="115000"/>
                        </a:lnSpc>
                        <a:spcAft>
                          <a:spcPts val="0"/>
                        </a:spcAft>
                      </a:pPr>
                      <a:r>
                        <a:rPr lang="en-US" sz="1200" dirty="0">
                          <a:solidFill>
                            <a:srgbClr val="000000"/>
                          </a:solidFill>
                          <a:latin typeface="Arial"/>
                          <a:ea typeface="Times New Roman"/>
                          <a:cs typeface="Arial"/>
                        </a:rPr>
                        <a:t>Reduce reliance on Pl except on sites unsuitable for other species.  Avoid planting </a:t>
                      </a:r>
                      <a:r>
                        <a:rPr lang="en-US" sz="1200" dirty="0" err="1">
                          <a:solidFill>
                            <a:srgbClr val="000000"/>
                          </a:solidFill>
                          <a:latin typeface="Arial"/>
                          <a:ea typeface="Times New Roman"/>
                          <a:cs typeface="Arial"/>
                        </a:rPr>
                        <a:t>Sx</a:t>
                      </a:r>
                      <a:r>
                        <a:rPr lang="en-US" sz="1200" dirty="0">
                          <a:solidFill>
                            <a:srgbClr val="000000"/>
                          </a:solidFill>
                          <a:latin typeface="Arial"/>
                          <a:ea typeface="Times New Roman"/>
                          <a:cs typeface="Arial"/>
                        </a:rPr>
                        <a:t> on zonal sites due to increased drought potential.  Promote the use of </a:t>
                      </a:r>
                      <a:r>
                        <a:rPr lang="en-US" sz="1200" dirty="0" err="1">
                          <a:solidFill>
                            <a:srgbClr val="000000"/>
                          </a:solidFill>
                          <a:latin typeface="Arial"/>
                          <a:ea typeface="Times New Roman"/>
                          <a:cs typeface="Arial"/>
                        </a:rPr>
                        <a:t>Fd</a:t>
                      </a:r>
                      <a:r>
                        <a:rPr lang="en-US" sz="1200" dirty="0">
                          <a:solidFill>
                            <a:srgbClr val="000000"/>
                          </a:solidFill>
                          <a:latin typeface="Arial"/>
                          <a:ea typeface="Times New Roman"/>
                          <a:cs typeface="Arial"/>
                        </a:rPr>
                        <a:t>. Decrease or do not increase use of </a:t>
                      </a:r>
                      <a:r>
                        <a:rPr lang="en-US" sz="1200" dirty="0" err="1">
                          <a:solidFill>
                            <a:srgbClr val="000000"/>
                          </a:solidFill>
                          <a:latin typeface="Arial"/>
                          <a:ea typeface="Times New Roman"/>
                          <a:cs typeface="Arial"/>
                        </a:rPr>
                        <a:t>Lw</a:t>
                      </a:r>
                      <a:r>
                        <a:rPr lang="en-US" sz="1200" dirty="0">
                          <a:solidFill>
                            <a:srgbClr val="000000"/>
                          </a:solidFill>
                          <a:latin typeface="Arial"/>
                          <a:ea typeface="Times New Roman"/>
                          <a:cs typeface="Arial"/>
                        </a:rPr>
                        <a:t>, promote </a:t>
                      </a:r>
                      <a:r>
                        <a:rPr lang="en-US" sz="1200" dirty="0" err="1">
                          <a:solidFill>
                            <a:srgbClr val="000000"/>
                          </a:solidFill>
                          <a:latin typeface="Arial"/>
                          <a:ea typeface="Times New Roman"/>
                          <a:cs typeface="Arial"/>
                        </a:rPr>
                        <a:t>Py</a:t>
                      </a:r>
                      <a:r>
                        <a:rPr lang="en-US" sz="1200" dirty="0">
                          <a:solidFill>
                            <a:srgbClr val="000000"/>
                          </a:solidFill>
                          <a:latin typeface="Arial"/>
                          <a:ea typeface="Times New Roman"/>
                          <a:cs typeface="Arial"/>
                        </a:rPr>
                        <a:t> where suited.</a:t>
                      </a:r>
                      <a:endParaRPr lang="en-CA" sz="1200" dirty="0">
                        <a:solidFill>
                          <a:srgbClr val="3A342B"/>
                        </a:solidFill>
                        <a:latin typeface="Arial"/>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r>
            </a:tbl>
          </a:graphicData>
        </a:graphic>
      </p:graphicFrame>
      <p:sp>
        <p:nvSpPr>
          <p:cNvPr id="5"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6"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54</a:t>
            </a:fld>
            <a:endParaRPr lang="en-CA" dirty="0"/>
          </a:p>
        </p:txBody>
      </p:sp>
      <p:sp>
        <p:nvSpPr>
          <p:cNvPr id="7"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 4 Website	</a:t>
            </a:r>
            <a:endParaRPr lang="en-CA"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514350" y="2893268"/>
            <a:ext cx="8115300" cy="3848100"/>
          </a:xfrm>
          <a:prstGeom prst="rect">
            <a:avLst/>
          </a:prstGeom>
          <a:noFill/>
          <a:ln w="9525">
            <a:noFill/>
            <a:miter lim="800000"/>
            <a:headEnd/>
            <a:tailEnd/>
          </a:ln>
        </p:spPr>
      </p:pic>
      <p:sp>
        <p:nvSpPr>
          <p:cNvPr id="5" name="Rectangle 4"/>
          <p:cNvSpPr/>
          <p:nvPr/>
        </p:nvSpPr>
        <p:spPr>
          <a:xfrm>
            <a:off x="323528" y="1556792"/>
            <a:ext cx="8496944" cy="523220"/>
          </a:xfrm>
          <a:prstGeom prst="rect">
            <a:avLst/>
          </a:prstGeom>
        </p:spPr>
        <p:txBody>
          <a:bodyPr wrap="square">
            <a:spAutoFit/>
          </a:bodyPr>
          <a:lstStyle/>
          <a:p>
            <a:r>
              <a:rPr lang="en-CA" sz="2800" dirty="0" smtClean="0"/>
              <a:t>http://www.for.gov.bc.ca/hfp/silstrat/index.htm</a:t>
            </a:r>
            <a:endParaRPr lang="en-CA"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numCol="1" anchor="t" anchorCtr="0">
            <a:normAutofit fontScale="90000"/>
          </a:bodyPr>
          <a:lstStyle/>
          <a:p>
            <a:r>
              <a:rPr lang="en-CA" sz="3600" dirty="0" smtClean="0"/>
              <a:t>Thank you</a:t>
            </a:r>
            <a:br>
              <a:rPr lang="en-CA" sz="3600" dirty="0" smtClean="0"/>
            </a:br>
            <a:endParaRPr lang="en-CA" sz="3600" u="sng" dirty="0"/>
          </a:p>
        </p:txBody>
      </p:sp>
      <p:sp>
        <p:nvSpPr>
          <p:cNvPr id="4" name="Content Placeholder 3"/>
          <p:cNvSpPr>
            <a:spLocks noGrp="1"/>
          </p:cNvSpPr>
          <p:nvPr>
            <p:ph idx="1"/>
          </p:nvPr>
        </p:nvSpPr>
        <p:spPr>
          <a:xfrm>
            <a:off x="457200" y="1412776"/>
            <a:ext cx="8229600" cy="4713387"/>
          </a:xfrm>
        </p:spPr>
        <p:txBody>
          <a:bodyPr numCol="2">
            <a:normAutofit fontScale="32500" lnSpcReduction="20000"/>
          </a:bodyPr>
          <a:lstStyle/>
          <a:p>
            <a:pPr indent="19050">
              <a:buNone/>
            </a:pPr>
            <a:r>
              <a:rPr lang="en-CA" sz="5100" u="sng" dirty="0" smtClean="0"/>
              <a:t>District Champions</a:t>
            </a:r>
            <a:br>
              <a:rPr lang="en-CA" sz="5100" u="sng" dirty="0" smtClean="0"/>
            </a:br>
            <a:r>
              <a:rPr lang="en-CA" sz="5100" dirty="0" smtClean="0"/>
              <a:t>Agathe Bernard, Carolyn Stevens – Lakes &amp;  Morice</a:t>
            </a:r>
            <a:br>
              <a:rPr lang="en-CA" sz="5100" dirty="0" smtClean="0"/>
            </a:br>
            <a:r>
              <a:rPr lang="en-CA" sz="5100" dirty="0" smtClean="0"/>
              <a:t>Brad Powell – Quesnel</a:t>
            </a:r>
            <a:br>
              <a:rPr lang="en-CA" sz="5100" dirty="0" smtClean="0"/>
            </a:br>
            <a:r>
              <a:rPr lang="en-CA" sz="5100" dirty="0" smtClean="0"/>
              <a:t>Ted McRae, Katherine Ladyman – Okanagan</a:t>
            </a:r>
            <a:br>
              <a:rPr lang="en-CA" sz="5100" dirty="0" smtClean="0"/>
            </a:br>
            <a:r>
              <a:rPr lang="en-CA" sz="5100" dirty="0" smtClean="0"/>
              <a:t>Bill Olsen, Doug McArthur – 100 Mile House</a:t>
            </a:r>
            <a:br>
              <a:rPr lang="en-CA" sz="5100" dirty="0" smtClean="0"/>
            </a:br>
            <a:r>
              <a:rPr lang="en-CA" sz="5100" dirty="0" smtClean="0"/>
              <a:t>John Pousette, Alena Charlston , Cathy </a:t>
            </a:r>
            <a:r>
              <a:rPr lang="en-CA" sz="5100" dirty="0" err="1" smtClean="0"/>
              <a:t>Middlteon</a:t>
            </a:r>
            <a:r>
              <a:rPr lang="en-CA" sz="5100" dirty="0" smtClean="0"/>
              <a:t>, Andrew Tait– Prince George</a:t>
            </a:r>
            <a:br>
              <a:rPr lang="en-CA" sz="5100" dirty="0" smtClean="0"/>
            </a:br>
            <a:r>
              <a:rPr lang="en-CA" sz="5100" dirty="0" smtClean="0"/>
              <a:t>Kerri Howse, Mark Hamm - Williams Lake</a:t>
            </a:r>
            <a:br>
              <a:rPr lang="en-CA" sz="5100" dirty="0" smtClean="0"/>
            </a:br>
            <a:r>
              <a:rPr lang="en-CA" sz="5100" dirty="0" smtClean="0"/>
              <a:t/>
            </a:r>
            <a:br>
              <a:rPr lang="en-CA" sz="5100" dirty="0" smtClean="0"/>
            </a:br>
            <a:r>
              <a:rPr lang="en-CA" sz="5100" u="sng" dirty="0" smtClean="0"/>
              <a:t>Licensees </a:t>
            </a:r>
          </a:p>
          <a:p>
            <a:pPr indent="19050">
              <a:buNone/>
            </a:pPr>
            <a:endParaRPr lang="en-CA" sz="5100" u="sng" dirty="0" smtClean="0"/>
          </a:p>
          <a:p>
            <a:pPr indent="19050">
              <a:buNone/>
            </a:pPr>
            <a:r>
              <a:rPr lang="en-CA" sz="5100" u="sng" dirty="0" smtClean="0"/>
              <a:t>BC Timber Sales</a:t>
            </a:r>
          </a:p>
          <a:p>
            <a:endParaRPr lang="en-CA" sz="5100" u="sng" dirty="0" smtClean="0"/>
          </a:p>
          <a:p>
            <a:pPr indent="19050">
              <a:buNone/>
            </a:pPr>
            <a:r>
              <a:rPr lang="en-CA" sz="5100" u="sng" dirty="0" smtClean="0"/>
              <a:t>RPB</a:t>
            </a:r>
          </a:p>
          <a:p>
            <a:pPr marL="342900" lvl="1" indent="19050">
              <a:buNone/>
            </a:pPr>
            <a:r>
              <a:rPr lang="en-CA" sz="4700" dirty="0" smtClean="0"/>
              <a:t>Ralph Winter</a:t>
            </a:r>
          </a:p>
          <a:p>
            <a:pPr marL="342900" lvl="1" indent="19050">
              <a:buNone/>
            </a:pPr>
            <a:r>
              <a:rPr lang="en-CA" sz="4700" dirty="0" smtClean="0"/>
              <a:t>Matt Leroy</a:t>
            </a:r>
          </a:p>
          <a:p>
            <a:pPr marL="342900" lvl="1" indent="19050">
              <a:buNone/>
            </a:pPr>
            <a:r>
              <a:rPr lang="en-CA" sz="4700" dirty="0" smtClean="0"/>
              <a:t>Al Powelson</a:t>
            </a:r>
          </a:p>
          <a:p>
            <a:pPr indent="19050">
              <a:spcAft>
                <a:spcPts val="600"/>
              </a:spcAft>
              <a:buNone/>
            </a:pPr>
            <a:r>
              <a:rPr lang="en-CA" sz="5100" u="sng" dirty="0" smtClean="0"/>
              <a:t>Regional and Headquarters Staff</a:t>
            </a:r>
            <a:r>
              <a:rPr lang="en-CA" sz="5100" dirty="0" smtClean="0"/>
              <a:t/>
            </a:r>
            <a:br>
              <a:rPr lang="en-CA" sz="5100" dirty="0" smtClean="0"/>
            </a:br>
            <a:r>
              <a:rPr lang="en-CA" sz="5100" dirty="0" smtClean="0"/>
              <a:t>FLNRO Regional  Operations staff – Ecology, Forest Health, Range, Habitat</a:t>
            </a:r>
            <a:br>
              <a:rPr lang="en-CA" sz="5100" dirty="0" smtClean="0"/>
            </a:br>
            <a:r>
              <a:rPr lang="en-CA" sz="5100" dirty="0" smtClean="0"/>
              <a:t>Forest Analysis &amp; Inventory Branch – TSR Analysts</a:t>
            </a:r>
            <a:br>
              <a:rPr lang="en-CA" sz="5100" dirty="0" smtClean="0"/>
            </a:br>
            <a:r>
              <a:rPr lang="en-CA" sz="5100" dirty="0" smtClean="0"/>
              <a:t>Wildfire Management Branch  - Fire Mgt Specialists</a:t>
            </a:r>
            <a:br>
              <a:rPr lang="en-CA" sz="5100" dirty="0" smtClean="0"/>
            </a:br>
            <a:r>
              <a:rPr lang="en-CA" sz="5100" dirty="0" smtClean="0"/>
              <a:t/>
            </a:r>
            <a:br>
              <a:rPr lang="en-CA" sz="5100" dirty="0" smtClean="0"/>
            </a:br>
            <a:r>
              <a:rPr lang="en-CA" sz="5100" dirty="0" smtClean="0"/>
              <a:t/>
            </a:r>
            <a:br>
              <a:rPr lang="en-CA" sz="5100" dirty="0" smtClean="0"/>
            </a:br>
            <a:r>
              <a:rPr lang="en-CA" sz="5100" dirty="0" smtClean="0"/>
              <a:t/>
            </a:r>
            <a:br>
              <a:rPr lang="en-CA" sz="5100" dirty="0" smtClean="0"/>
            </a:br>
            <a:r>
              <a:rPr lang="en-CA" sz="5100" u="sng" dirty="0" smtClean="0"/>
              <a:t>Contractors</a:t>
            </a:r>
            <a:r>
              <a:rPr lang="en-CA" sz="5100" dirty="0" smtClean="0"/>
              <a:t/>
            </a:r>
            <a:br>
              <a:rPr lang="en-CA" sz="5100" dirty="0" smtClean="0"/>
            </a:br>
            <a:r>
              <a:rPr lang="en-CA" sz="5100" dirty="0" err="1" smtClean="0"/>
              <a:t>Ecora</a:t>
            </a:r>
            <a:r>
              <a:rPr lang="en-CA" sz="5100" dirty="0" smtClean="0"/>
              <a:t> – Kelly Sherman, Krysta Giles-Hansen</a:t>
            </a:r>
            <a:br>
              <a:rPr lang="en-CA" sz="5100" dirty="0" smtClean="0"/>
            </a:br>
            <a:r>
              <a:rPr lang="en-CA" sz="5100" dirty="0" smtClean="0"/>
              <a:t>FESL - Antti Makitalo, Jeff McWilliams </a:t>
            </a:r>
            <a:br>
              <a:rPr lang="en-CA" sz="5100" dirty="0" smtClean="0"/>
            </a:br>
            <a:r>
              <a:rPr lang="en-CA" sz="5100" dirty="0" smtClean="0"/>
              <a:t>Symmetree - Bryce Bancroft</a:t>
            </a:r>
            <a:br>
              <a:rPr lang="en-CA" sz="5100" dirty="0" smtClean="0"/>
            </a:br>
            <a:r>
              <a:rPr lang="en-CA" sz="5100" dirty="0" err="1" smtClean="0"/>
              <a:t>Forsite</a:t>
            </a:r>
            <a:r>
              <a:rPr lang="en-CA" sz="5100" dirty="0" smtClean="0"/>
              <a:t> - Cam Brown, Pat Bryant</a:t>
            </a:r>
            <a:br>
              <a:rPr lang="en-CA" sz="5100" dirty="0" smtClean="0"/>
            </a:br>
            <a:r>
              <a:rPr lang="en-CA" sz="5100" dirty="0" smtClean="0"/>
              <a:t/>
            </a:r>
            <a:br>
              <a:rPr lang="en-CA" sz="5100" dirty="0" smtClean="0"/>
            </a:br>
            <a:r>
              <a:rPr lang="en-CA" sz="3600" u="sng" dirty="0" smtClean="0"/>
              <a:t/>
            </a:r>
            <a:br>
              <a:rPr lang="en-CA" sz="3600" u="sng" dirty="0" smtClean="0"/>
            </a:br>
            <a:endParaRPr lang="en-CA" dirty="0"/>
          </a:p>
        </p:txBody>
      </p:sp>
      <p:sp>
        <p:nvSpPr>
          <p:cNvPr id="5" name="Date Placeholder 3"/>
          <p:cNvSpPr>
            <a:spLocks noGrp="1"/>
          </p:cNvSpPr>
          <p:nvPr>
            <p:ph type="dt" sz="half" idx="10"/>
          </p:nvPr>
        </p:nvSpPr>
        <p:spPr>
          <a:xfrm>
            <a:off x="457200" y="6356350"/>
            <a:ext cx="2133600" cy="365125"/>
          </a:xfrm>
        </p:spPr>
        <p:txBody>
          <a:bodyPr/>
          <a:lstStyle/>
          <a:p>
            <a:pPr>
              <a:defRPr/>
            </a:pPr>
            <a:r>
              <a:rPr lang="en-US" dirty="0" smtClean="0"/>
              <a:t>Sept 18, 2013</a:t>
            </a:r>
            <a:endParaRPr lang="en-CA" dirty="0"/>
          </a:p>
        </p:txBody>
      </p:sp>
      <p:sp>
        <p:nvSpPr>
          <p:cNvPr id="6" name="Slide Number Placeholder 4"/>
          <p:cNvSpPr>
            <a:spLocks noGrp="1"/>
          </p:cNvSpPr>
          <p:nvPr>
            <p:ph type="sldNum" sz="quarter" idx="11"/>
          </p:nvPr>
        </p:nvSpPr>
        <p:spPr>
          <a:xfrm>
            <a:off x="3124200" y="6356350"/>
            <a:ext cx="2895600" cy="365125"/>
          </a:xfrm>
        </p:spPr>
        <p:txBody>
          <a:bodyPr/>
          <a:lstStyle/>
          <a:p>
            <a:pPr>
              <a:defRPr/>
            </a:pPr>
            <a:fld id="{B1DB9AA1-40A9-4444-8781-1AD8CB085257}" type="slidenum">
              <a:rPr lang="en-CA" smtClean="0"/>
              <a:pPr>
                <a:defRPr/>
              </a:pPr>
              <a:t>56</a:t>
            </a:fld>
            <a:endParaRPr lang="en-CA" dirty="0"/>
          </a:p>
        </p:txBody>
      </p:sp>
      <p:sp>
        <p:nvSpPr>
          <p:cNvPr id="7" name="Footer Placeholder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schemeClr val="tx1">
                    <a:tint val="75000"/>
                  </a:schemeClr>
                </a:solidFill>
                <a:effectLst/>
                <a:uLnTx/>
                <a:uFillTx/>
                <a:latin typeface="+mn-lt"/>
                <a:ea typeface="+mn-ea"/>
                <a:cs typeface="+mn-cs"/>
              </a:rPr>
              <a:t>Richmond BC</a:t>
            </a:r>
            <a:endParaRPr kumimoji="0" lang="en-CA"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9893</TotalTime>
  <Words>6026</Words>
  <Application>Microsoft Office PowerPoint</Application>
  <PresentationFormat>On-screen Show (4:3)</PresentationFormat>
  <Paragraphs>803</Paragraphs>
  <Slides>56</Slides>
  <Notes>56</Notes>
  <HiddenSlides>2</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2013-14 FFT Fall Business Meeting  Integrating Type 4 Silviculture Strategies into FFT Planning </vt:lpstr>
      <vt:lpstr>Project Overview</vt:lpstr>
      <vt:lpstr>Multiple Objectives</vt:lpstr>
      <vt:lpstr>Deliverables</vt:lpstr>
      <vt:lpstr>Deliverables</vt:lpstr>
      <vt:lpstr>Strategies – Approach</vt:lpstr>
      <vt:lpstr>What the Type 4s are telling us?</vt:lpstr>
      <vt:lpstr>Key Assumptions – Shelf Life</vt:lpstr>
      <vt:lpstr>Key Assumptions – Understory Regeneration</vt:lpstr>
      <vt:lpstr>Key Assumptions – MPB Dynamics</vt:lpstr>
      <vt:lpstr>Harvest Flow </vt:lpstr>
      <vt:lpstr>Harvest Flow </vt:lpstr>
      <vt:lpstr>Harvest Flow</vt:lpstr>
      <vt:lpstr>Harvest Flow</vt:lpstr>
      <vt:lpstr>Harvest Ages</vt:lpstr>
      <vt:lpstr>Harvest Ages</vt:lpstr>
      <vt:lpstr>Harvest Flow </vt:lpstr>
      <vt:lpstr>Slide 18</vt:lpstr>
      <vt:lpstr>Harvest volume by harvest method in the Okanagan TSA </vt:lpstr>
      <vt:lpstr>MHA's &amp; Products</vt:lpstr>
      <vt:lpstr>Key Assumptions – Young Pine Mortality</vt:lpstr>
      <vt:lpstr>Silviculture Treatments</vt:lpstr>
      <vt:lpstr>Strategy – Enhanced Basic Reforestation</vt:lpstr>
      <vt:lpstr>Enhanced Basic Silviculture</vt:lpstr>
      <vt:lpstr>Enhanced Basic Silviculture</vt:lpstr>
      <vt:lpstr>Strategy: Enhanced Basic Reforestation</vt:lpstr>
      <vt:lpstr>Strategies – Rehabilitate MPB-Stands</vt:lpstr>
      <vt:lpstr>Strategy: Rehabilitation</vt:lpstr>
      <vt:lpstr>Strategies – CT / PC  Constrained Areas</vt:lpstr>
      <vt:lpstr>Strategy: Partial Cut in Constrained Areas</vt:lpstr>
      <vt:lpstr>Strategies – Spacing Dry-belt Fd</vt:lpstr>
      <vt:lpstr>Strategy: Spacing Dry-Belt Fd</vt:lpstr>
      <vt:lpstr>Strategy: Fertilization</vt:lpstr>
      <vt:lpstr>Strategies – PCT and Fertilize Pl Stands</vt:lpstr>
      <vt:lpstr>Strategy – Optimal Mix of Treatments</vt:lpstr>
      <vt:lpstr>Optimized Mix – $3 Million/yr Budget in the Williams Lake TSA</vt:lpstr>
      <vt:lpstr>Optimal Mix – $3 Million/yr Budget  in the Lakes TSA</vt:lpstr>
      <vt:lpstr>Preferred silviculture strategy in the Quesnel TSA</vt:lpstr>
      <vt:lpstr>Silviculture expenditure levels used to inform the tactical plan</vt:lpstr>
      <vt:lpstr>Target treatment area for the Tactical Plan</vt:lpstr>
      <vt:lpstr>Okanagan TSA Treatment Regime</vt:lpstr>
      <vt:lpstr>Timing and volume of harvest for stands treated in the Okanagan TSA </vt:lpstr>
      <vt:lpstr>Tactical Plans</vt:lpstr>
      <vt:lpstr>Fertilization Treatment Map</vt:lpstr>
      <vt:lpstr>Spatial Outputs</vt:lpstr>
      <vt:lpstr>Optimized Scenario</vt:lpstr>
      <vt:lpstr>Slide 47</vt:lpstr>
      <vt:lpstr>Slide 48</vt:lpstr>
      <vt:lpstr>FFT Program Maps</vt:lpstr>
      <vt:lpstr>Spatial overlays</vt:lpstr>
      <vt:lpstr>Range – Forage Supply in the Okanagan TSA</vt:lpstr>
      <vt:lpstr>Forage Supply Comparison</vt:lpstr>
      <vt:lpstr>Range Cutblocks by Scenario</vt:lpstr>
      <vt:lpstr>Tree Species Deployment at the Landscape Level with consideration for Climate Change</vt:lpstr>
      <vt:lpstr>Type 4 Website </vt:lpstr>
      <vt:lpstr>Thank you </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prrehsle</dc:creator>
  <cp:lastModifiedBy>apowelso</cp:lastModifiedBy>
  <cp:revision>219</cp:revision>
  <dcterms:created xsi:type="dcterms:W3CDTF">2013-08-26T22:05:14Z</dcterms:created>
  <dcterms:modified xsi:type="dcterms:W3CDTF">2013-09-18T15:13:03Z</dcterms:modified>
</cp:coreProperties>
</file>